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7559675" cy="10439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9405" autoAdjust="0"/>
    <p:restoredTop sz="94660"/>
  </p:normalViewPr>
  <p:slideViewPr>
    <p:cSldViewPr snapToGrid="0">
      <p:cViewPr varScale="1">
        <p:scale>
          <a:sx n="63" d="100"/>
          <a:sy n="63" d="100"/>
        </p:scale>
        <p:origin x="291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6697AE-96FF-4E7E-97D0-834833C8E024}" type="datetimeFigureOut">
              <a:rPr lang="zh-CN" altLang="en-US" smtClean="0"/>
              <a:t>2025/4/30</a:t>
            </a:fld>
            <a:endParaRPr lang="zh-CN" altLang="en-US"/>
          </a:p>
        </p:txBody>
      </p:sp>
      <p:sp>
        <p:nvSpPr>
          <p:cNvPr id="4" name="幻灯片图像占位符 3"/>
          <p:cNvSpPr>
            <a:spLocks noGrp="1" noRot="1" noChangeAspect="1"/>
          </p:cNvSpPr>
          <p:nvPr>
            <p:ph type="sldImg" idx="2"/>
          </p:nvPr>
        </p:nvSpPr>
        <p:spPr>
          <a:xfrm>
            <a:off x="2311400" y="1143000"/>
            <a:ext cx="22352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6A32DD-59DC-4B36-ABC1-63D838B2AF01}" type="slidenum">
              <a:rPr lang="zh-CN" altLang="en-US" smtClean="0"/>
              <a:t>‹#›</a:t>
            </a:fld>
            <a:endParaRPr lang="zh-CN" altLang="en-US"/>
          </a:p>
        </p:txBody>
      </p:sp>
    </p:spTree>
    <p:extLst>
      <p:ext uri="{BB962C8B-B14F-4D97-AF65-F5344CB8AC3E}">
        <p14:creationId xmlns:p14="http://schemas.microsoft.com/office/powerpoint/2010/main" val="923821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6A32DD-59DC-4B36-ABC1-63D838B2AF01}" type="slidenum">
              <a:rPr lang="zh-CN" altLang="en-US" smtClean="0"/>
              <a:t>1</a:t>
            </a:fld>
            <a:endParaRPr lang="zh-CN" altLang="en-US"/>
          </a:p>
        </p:txBody>
      </p:sp>
    </p:spTree>
    <p:extLst>
      <p:ext uri="{BB962C8B-B14F-4D97-AF65-F5344CB8AC3E}">
        <p14:creationId xmlns:p14="http://schemas.microsoft.com/office/powerpoint/2010/main" val="2469637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66976" y="1708486"/>
            <a:ext cx="6425724" cy="3634458"/>
          </a:xfrm>
        </p:spPr>
        <p:txBody>
          <a:bodyPr anchor="b"/>
          <a:lstStyle>
            <a:lvl1pPr algn="ctr">
              <a:defRPr sz="4960"/>
            </a:lvl1pPr>
          </a:lstStyle>
          <a:p>
            <a:r>
              <a:rPr lang="zh-CN" altLang="en-US"/>
              <a:t>单击此处编辑母版标题样式</a:t>
            </a:r>
            <a:endParaRPr lang="en-US" dirty="0"/>
          </a:p>
        </p:txBody>
      </p:sp>
      <p:sp>
        <p:nvSpPr>
          <p:cNvPr id="3" name="Subtitle 2"/>
          <p:cNvSpPr>
            <a:spLocks noGrp="1"/>
          </p:cNvSpPr>
          <p:nvPr>
            <p:ph type="subTitle" idx="1"/>
          </p:nvPr>
        </p:nvSpPr>
        <p:spPr>
          <a:xfrm>
            <a:off x="944960" y="5483102"/>
            <a:ext cx="5669756" cy="2520438"/>
          </a:xfrm>
        </p:spPr>
        <p:txBody>
          <a:bodyPr/>
          <a:lstStyle>
            <a:lvl1pPr marL="0" indent="0" algn="ctr">
              <a:buNone/>
              <a:defRPr sz="1984"/>
            </a:lvl1pPr>
            <a:lvl2pPr marL="377967" indent="0" algn="ctr">
              <a:buNone/>
              <a:defRPr sz="1653"/>
            </a:lvl2pPr>
            <a:lvl3pPr marL="755934" indent="0" algn="ctr">
              <a:buNone/>
              <a:defRPr sz="1488"/>
            </a:lvl3pPr>
            <a:lvl4pPr marL="1133902" indent="0" algn="ctr">
              <a:buNone/>
              <a:defRPr sz="1323"/>
            </a:lvl4pPr>
            <a:lvl5pPr marL="1511869" indent="0" algn="ctr">
              <a:buNone/>
              <a:defRPr sz="1323"/>
            </a:lvl5pPr>
            <a:lvl6pPr marL="1889836" indent="0" algn="ctr">
              <a:buNone/>
              <a:defRPr sz="1323"/>
            </a:lvl6pPr>
            <a:lvl7pPr marL="2267803" indent="0" algn="ctr">
              <a:buNone/>
              <a:defRPr sz="1323"/>
            </a:lvl7pPr>
            <a:lvl8pPr marL="2645771" indent="0" algn="ctr">
              <a:buNone/>
              <a:defRPr sz="1323"/>
            </a:lvl8pPr>
            <a:lvl9pPr marL="3023738" indent="0" algn="ctr">
              <a:buNone/>
              <a:defRPr sz="1323"/>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F7727D9-D295-496C-9E15-06118A515F31}" type="datetimeFigureOut">
              <a:rPr lang="zh-CN" altLang="en-US" smtClean="0"/>
              <a:t>2025/4/30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975223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7727D9-D295-496C-9E15-06118A515F31}" type="datetimeFigureOut">
              <a:rPr lang="zh-CN" altLang="en-US" smtClean="0"/>
              <a:t>2025/4/30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3697084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555801"/>
            <a:ext cx="1630055" cy="884690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19728" y="555801"/>
            <a:ext cx="4795669" cy="884690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7727D9-D295-496C-9E15-06118A515F31}" type="datetimeFigureOut">
              <a:rPr lang="zh-CN" altLang="en-US" smtClean="0"/>
              <a:t>2025/4/30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541248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7727D9-D295-496C-9E15-06118A515F31}" type="datetimeFigureOut">
              <a:rPr lang="zh-CN" altLang="en-US" smtClean="0"/>
              <a:t>2025/4/30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3649084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515791" y="2602603"/>
            <a:ext cx="6520220" cy="4342500"/>
          </a:xfrm>
        </p:spPr>
        <p:txBody>
          <a:bodyPr anchor="b"/>
          <a:lstStyle>
            <a:lvl1pPr>
              <a:defRPr sz="4960"/>
            </a:lvl1pPr>
          </a:lstStyle>
          <a:p>
            <a:r>
              <a:rPr lang="zh-CN" altLang="en-US"/>
              <a:t>单击此处编辑母版标题样式</a:t>
            </a:r>
            <a:endParaRPr lang="en-US" dirty="0"/>
          </a:p>
        </p:txBody>
      </p:sp>
      <p:sp>
        <p:nvSpPr>
          <p:cNvPr id="3" name="Text Placeholder 2"/>
          <p:cNvSpPr>
            <a:spLocks noGrp="1"/>
          </p:cNvSpPr>
          <p:nvPr>
            <p:ph type="body" idx="1"/>
          </p:nvPr>
        </p:nvSpPr>
        <p:spPr>
          <a:xfrm>
            <a:off x="515791" y="6986185"/>
            <a:ext cx="6520220" cy="2283618"/>
          </a:xfrm>
        </p:spPr>
        <p:txBody>
          <a:bodyPr/>
          <a:lstStyle>
            <a:lvl1pPr marL="0" indent="0">
              <a:buNone/>
              <a:defRPr sz="1984">
                <a:solidFill>
                  <a:schemeClr val="tx1"/>
                </a:solidFill>
              </a:defRPr>
            </a:lvl1pPr>
            <a:lvl2pPr marL="377967" indent="0">
              <a:buNone/>
              <a:defRPr sz="1653">
                <a:solidFill>
                  <a:schemeClr val="tx1">
                    <a:tint val="75000"/>
                  </a:schemeClr>
                </a:solidFill>
              </a:defRPr>
            </a:lvl2pPr>
            <a:lvl3pPr marL="755934" indent="0">
              <a:buNone/>
              <a:defRPr sz="1488">
                <a:solidFill>
                  <a:schemeClr val="tx1">
                    <a:tint val="75000"/>
                  </a:schemeClr>
                </a:solidFill>
              </a:defRPr>
            </a:lvl3pPr>
            <a:lvl4pPr marL="1133902" indent="0">
              <a:buNone/>
              <a:defRPr sz="1323">
                <a:solidFill>
                  <a:schemeClr val="tx1">
                    <a:tint val="75000"/>
                  </a:schemeClr>
                </a:solidFill>
              </a:defRPr>
            </a:lvl4pPr>
            <a:lvl5pPr marL="1511869" indent="0">
              <a:buNone/>
              <a:defRPr sz="1323">
                <a:solidFill>
                  <a:schemeClr val="tx1">
                    <a:tint val="75000"/>
                  </a:schemeClr>
                </a:solidFill>
              </a:defRPr>
            </a:lvl5pPr>
            <a:lvl6pPr marL="1889836" indent="0">
              <a:buNone/>
              <a:defRPr sz="1323">
                <a:solidFill>
                  <a:schemeClr val="tx1">
                    <a:tint val="75000"/>
                  </a:schemeClr>
                </a:solidFill>
              </a:defRPr>
            </a:lvl6pPr>
            <a:lvl7pPr marL="2267803" indent="0">
              <a:buNone/>
              <a:defRPr sz="1323">
                <a:solidFill>
                  <a:schemeClr val="tx1">
                    <a:tint val="75000"/>
                  </a:schemeClr>
                </a:solidFill>
              </a:defRPr>
            </a:lvl7pPr>
            <a:lvl8pPr marL="2645771" indent="0">
              <a:buNone/>
              <a:defRPr sz="1323">
                <a:solidFill>
                  <a:schemeClr val="tx1">
                    <a:tint val="75000"/>
                  </a:schemeClr>
                </a:solidFill>
              </a:defRPr>
            </a:lvl8pPr>
            <a:lvl9pPr marL="3023738" indent="0">
              <a:buNone/>
              <a:defRPr sz="1323">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F7727D9-D295-496C-9E15-06118A515F31}" type="datetimeFigureOut">
              <a:rPr lang="zh-CN" altLang="en-US" smtClean="0"/>
              <a:t>2025/4/30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3908213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19728" y="2779007"/>
            <a:ext cx="3212862" cy="66237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3827085" y="2779007"/>
            <a:ext cx="3212862" cy="66237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F7727D9-D295-496C-9E15-06118A515F31}" type="datetimeFigureOut">
              <a:rPr lang="zh-CN" altLang="en-US" smtClean="0"/>
              <a:t>2025/4/30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3523687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520712" y="555804"/>
            <a:ext cx="6520220" cy="2017801"/>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520713" y="2559104"/>
            <a:ext cx="3198096" cy="1254177"/>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zh-CN" altLang="en-US"/>
              <a:t>单击此处编辑母版文本样式</a:t>
            </a:r>
          </a:p>
        </p:txBody>
      </p:sp>
      <p:sp>
        <p:nvSpPr>
          <p:cNvPr id="4" name="Content Placeholder 3"/>
          <p:cNvSpPr>
            <a:spLocks noGrp="1"/>
          </p:cNvSpPr>
          <p:nvPr>
            <p:ph sz="half" idx="2"/>
          </p:nvPr>
        </p:nvSpPr>
        <p:spPr>
          <a:xfrm>
            <a:off x="520713" y="3813281"/>
            <a:ext cx="3198096" cy="56087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3827086" y="2559104"/>
            <a:ext cx="3213847" cy="1254177"/>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zh-CN" altLang="en-US"/>
              <a:t>单击此处编辑母版文本样式</a:t>
            </a:r>
          </a:p>
        </p:txBody>
      </p:sp>
      <p:sp>
        <p:nvSpPr>
          <p:cNvPr id="6" name="Content Placeholder 5"/>
          <p:cNvSpPr>
            <a:spLocks noGrp="1"/>
          </p:cNvSpPr>
          <p:nvPr>
            <p:ph sz="quarter" idx="4"/>
          </p:nvPr>
        </p:nvSpPr>
        <p:spPr>
          <a:xfrm>
            <a:off x="3827086" y="3813281"/>
            <a:ext cx="3213847" cy="56087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F7727D9-D295-496C-9E15-06118A515F31}" type="datetimeFigureOut">
              <a:rPr lang="zh-CN" altLang="en-US" smtClean="0"/>
              <a:t>2025/4/30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3561066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F7727D9-D295-496C-9E15-06118A515F31}" type="datetimeFigureOut">
              <a:rPr lang="zh-CN" altLang="en-US" smtClean="0"/>
              <a:t>2025/4/30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2834232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7727D9-D295-496C-9E15-06118A515F31}" type="datetimeFigureOut">
              <a:rPr lang="zh-CN" altLang="en-US" smtClean="0"/>
              <a:t>2025/4/30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397608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20712" y="695960"/>
            <a:ext cx="2438192" cy="2435860"/>
          </a:xfrm>
        </p:spPr>
        <p:txBody>
          <a:bodyPr anchor="b"/>
          <a:lstStyle>
            <a:lvl1pPr>
              <a:defRPr sz="2645"/>
            </a:lvl1pPr>
          </a:lstStyle>
          <a:p>
            <a:r>
              <a:rPr lang="zh-CN" altLang="en-US"/>
              <a:t>单击此处编辑母版标题样式</a:t>
            </a:r>
            <a:endParaRPr lang="en-US" dirty="0"/>
          </a:p>
        </p:txBody>
      </p:sp>
      <p:sp>
        <p:nvSpPr>
          <p:cNvPr id="3" name="Content Placeholder 2"/>
          <p:cNvSpPr>
            <a:spLocks noGrp="1"/>
          </p:cNvSpPr>
          <p:nvPr>
            <p:ph idx="1"/>
          </p:nvPr>
        </p:nvSpPr>
        <p:spPr>
          <a:xfrm>
            <a:off x="3213847" y="1503083"/>
            <a:ext cx="3827085" cy="7418740"/>
          </a:xfrm>
        </p:spPr>
        <p:txBody>
          <a:bodyPr/>
          <a:lstStyle>
            <a:lvl1pPr>
              <a:defRPr sz="2645"/>
            </a:lvl1pPr>
            <a:lvl2pPr>
              <a:defRPr sz="2315"/>
            </a:lvl2pPr>
            <a:lvl3pPr>
              <a:defRPr sz="1984"/>
            </a:lvl3pPr>
            <a:lvl4pPr>
              <a:defRPr sz="1653"/>
            </a:lvl4pPr>
            <a:lvl5pPr>
              <a:defRPr sz="1653"/>
            </a:lvl5pPr>
            <a:lvl6pPr>
              <a:defRPr sz="1653"/>
            </a:lvl6pPr>
            <a:lvl7pPr>
              <a:defRPr sz="1653"/>
            </a:lvl7pPr>
            <a:lvl8pPr>
              <a:defRPr sz="1653"/>
            </a:lvl8pPr>
            <a:lvl9pPr>
              <a:defRPr sz="165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520712" y="3131820"/>
            <a:ext cx="2438192" cy="5802084"/>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F7727D9-D295-496C-9E15-06118A515F31}" type="datetimeFigureOut">
              <a:rPr lang="zh-CN" altLang="en-US" smtClean="0"/>
              <a:t>2025/4/30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4183751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20712" y="695960"/>
            <a:ext cx="2438192" cy="2435860"/>
          </a:xfrm>
        </p:spPr>
        <p:txBody>
          <a:bodyPr anchor="b"/>
          <a:lstStyle>
            <a:lvl1pPr>
              <a:defRPr sz="264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213847" y="1503083"/>
            <a:ext cx="3827085" cy="7418740"/>
          </a:xfrm>
        </p:spPr>
        <p:txBody>
          <a:bodyPr anchor="t"/>
          <a:lstStyle>
            <a:lvl1pPr marL="0" indent="0">
              <a:buNone/>
              <a:defRPr sz="2645"/>
            </a:lvl1pPr>
            <a:lvl2pPr marL="377967" indent="0">
              <a:buNone/>
              <a:defRPr sz="2315"/>
            </a:lvl2pPr>
            <a:lvl3pPr marL="755934" indent="0">
              <a:buNone/>
              <a:defRPr sz="1984"/>
            </a:lvl3pPr>
            <a:lvl4pPr marL="1133902" indent="0">
              <a:buNone/>
              <a:defRPr sz="1653"/>
            </a:lvl4pPr>
            <a:lvl5pPr marL="1511869" indent="0">
              <a:buNone/>
              <a:defRPr sz="1653"/>
            </a:lvl5pPr>
            <a:lvl6pPr marL="1889836" indent="0">
              <a:buNone/>
              <a:defRPr sz="1653"/>
            </a:lvl6pPr>
            <a:lvl7pPr marL="2267803" indent="0">
              <a:buNone/>
              <a:defRPr sz="1653"/>
            </a:lvl7pPr>
            <a:lvl8pPr marL="2645771" indent="0">
              <a:buNone/>
              <a:defRPr sz="1653"/>
            </a:lvl8pPr>
            <a:lvl9pPr marL="3023738" indent="0">
              <a:buNone/>
              <a:defRPr sz="1653"/>
            </a:lvl9pPr>
          </a:lstStyle>
          <a:p>
            <a:r>
              <a:rPr lang="zh-CN" altLang="en-US"/>
              <a:t>单击图标添加图片</a:t>
            </a:r>
            <a:endParaRPr lang="en-US" dirty="0"/>
          </a:p>
        </p:txBody>
      </p:sp>
      <p:sp>
        <p:nvSpPr>
          <p:cNvPr id="4" name="Text Placeholder 3"/>
          <p:cNvSpPr>
            <a:spLocks noGrp="1"/>
          </p:cNvSpPr>
          <p:nvPr>
            <p:ph type="body" sz="half" idx="2"/>
          </p:nvPr>
        </p:nvSpPr>
        <p:spPr>
          <a:xfrm>
            <a:off x="520712" y="3131820"/>
            <a:ext cx="2438192" cy="5802084"/>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F7727D9-D295-496C-9E15-06118A515F31}" type="datetimeFigureOut">
              <a:rPr lang="zh-CN" altLang="en-US" smtClean="0"/>
              <a:t>2025/4/30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820435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555804"/>
            <a:ext cx="6520220" cy="2017801"/>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19728" y="2779007"/>
            <a:ext cx="6520220" cy="662370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519728" y="9675780"/>
            <a:ext cx="1700927" cy="555801"/>
          </a:xfrm>
          <a:prstGeom prst="rect">
            <a:avLst/>
          </a:prstGeom>
        </p:spPr>
        <p:txBody>
          <a:bodyPr vert="horz" lIns="91440" tIns="45720" rIns="91440" bIns="45720" rtlCol="0" anchor="ctr"/>
          <a:lstStyle>
            <a:lvl1pPr algn="l">
              <a:defRPr sz="992">
                <a:solidFill>
                  <a:schemeClr val="tx1">
                    <a:tint val="75000"/>
                  </a:schemeClr>
                </a:solidFill>
              </a:defRPr>
            </a:lvl1pPr>
          </a:lstStyle>
          <a:p>
            <a:fld id="{7F7727D9-D295-496C-9E15-06118A515F31}" type="datetimeFigureOut">
              <a:rPr lang="zh-CN" altLang="en-US" smtClean="0"/>
              <a:t>2025/4/30</a:t>
            </a:fld>
            <a:endParaRPr lang="zh-CN" altLang="en-US"/>
          </a:p>
        </p:txBody>
      </p:sp>
      <p:sp>
        <p:nvSpPr>
          <p:cNvPr id="5" name="Footer Placeholder 4"/>
          <p:cNvSpPr>
            <a:spLocks noGrp="1"/>
          </p:cNvSpPr>
          <p:nvPr>
            <p:ph type="ftr" sz="quarter" idx="3"/>
          </p:nvPr>
        </p:nvSpPr>
        <p:spPr>
          <a:xfrm>
            <a:off x="2504143" y="9675780"/>
            <a:ext cx="2551390" cy="555801"/>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5339020" y="9675780"/>
            <a:ext cx="1700927" cy="555801"/>
          </a:xfrm>
          <a:prstGeom prst="rect">
            <a:avLst/>
          </a:prstGeom>
        </p:spPr>
        <p:txBody>
          <a:bodyPr vert="horz" lIns="91440" tIns="45720" rIns="91440" bIns="45720" rtlCol="0" anchor="ctr"/>
          <a:lstStyle>
            <a:lvl1pPr algn="r">
              <a:defRPr sz="992">
                <a:solidFill>
                  <a:schemeClr val="tx1">
                    <a:tint val="75000"/>
                  </a:schemeClr>
                </a:solidFill>
              </a:defRPr>
            </a:lvl1p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11800230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55934"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34" rtl="0" eaLnBrk="1" latinLnBrk="0" hangingPunct="1">
        <a:defRPr sz="1488" kern="1200">
          <a:solidFill>
            <a:schemeClr val="tx1"/>
          </a:solidFill>
          <a:latin typeface="+mn-lt"/>
          <a:ea typeface="+mn-ea"/>
          <a:cs typeface="+mn-cs"/>
        </a:defRPr>
      </a:lvl1pPr>
      <a:lvl2pPr marL="377967" algn="l" defTabSz="755934" rtl="0" eaLnBrk="1" latinLnBrk="0" hangingPunct="1">
        <a:defRPr sz="1488" kern="1200">
          <a:solidFill>
            <a:schemeClr val="tx1"/>
          </a:solidFill>
          <a:latin typeface="+mn-lt"/>
          <a:ea typeface="+mn-ea"/>
          <a:cs typeface="+mn-cs"/>
        </a:defRPr>
      </a:lvl2pPr>
      <a:lvl3pPr marL="755934" algn="l" defTabSz="755934" rtl="0" eaLnBrk="1" latinLnBrk="0" hangingPunct="1">
        <a:defRPr sz="1488" kern="1200">
          <a:solidFill>
            <a:schemeClr val="tx1"/>
          </a:solidFill>
          <a:latin typeface="+mn-lt"/>
          <a:ea typeface="+mn-ea"/>
          <a:cs typeface="+mn-cs"/>
        </a:defRPr>
      </a:lvl3pPr>
      <a:lvl4pPr marL="1133902" algn="l" defTabSz="755934" rtl="0" eaLnBrk="1" latinLnBrk="0" hangingPunct="1">
        <a:defRPr sz="1488" kern="1200">
          <a:solidFill>
            <a:schemeClr val="tx1"/>
          </a:solidFill>
          <a:latin typeface="+mn-lt"/>
          <a:ea typeface="+mn-ea"/>
          <a:cs typeface="+mn-cs"/>
        </a:defRPr>
      </a:lvl4pPr>
      <a:lvl5pPr marL="1511869" algn="l" defTabSz="755934" rtl="0" eaLnBrk="1" latinLnBrk="0" hangingPunct="1">
        <a:defRPr sz="1488" kern="1200">
          <a:solidFill>
            <a:schemeClr val="tx1"/>
          </a:solidFill>
          <a:latin typeface="+mn-lt"/>
          <a:ea typeface="+mn-ea"/>
          <a:cs typeface="+mn-cs"/>
        </a:defRPr>
      </a:lvl5pPr>
      <a:lvl6pPr marL="1889836" algn="l" defTabSz="755934" rtl="0" eaLnBrk="1" latinLnBrk="0" hangingPunct="1">
        <a:defRPr sz="1488" kern="1200">
          <a:solidFill>
            <a:schemeClr val="tx1"/>
          </a:solidFill>
          <a:latin typeface="+mn-lt"/>
          <a:ea typeface="+mn-ea"/>
          <a:cs typeface="+mn-cs"/>
        </a:defRPr>
      </a:lvl6pPr>
      <a:lvl7pPr marL="2267803" algn="l" defTabSz="755934" rtl="0" eaLnBrk="1" latinLnBrk="0" hangingPunct="1">
        <a:defRPr sz="1488" kern="1200">
          <a:solidFill>
            <a:schemeClr val="tx1"/>
          </a:solidFill>
          <a:latin typeface="+mn-lt"/>
          <a:ea typeface="+mn-ea"/>
          <a:cs typeface="+mn-cs"/>
        </a:defRPr>
      </a:lvl7pPr>
      <a:lvl8pPr marL="2645771" algn="l" defTabSz="755934" rtl="0" eaLnBrk="1" latinLnBrk="0" hangingPunct="1">
        <a:defRPr sz="1488" kern="1200">
          <a:solidFill>
            <a:schemeClr val="tx1"/>
          </a:solidFill>
          <a:latin typeface="+mn-lt"/>
          <a:ea typeface="+mn-ea"/>
          <a:cs typeface="+mn-cs"/>
        </a:defRPr>
      </a:lvl8pPr>
      <a:lvl9pPr marL="3023738" algn="l" defTabSz="755934"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jpe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7E507A3-C544-D74F-88C1-4BB1F0B9310D}"/>
              </a:ext>
            </a:extLst>
          </p:cNvPr>
          <p:cNvSpPr/>
          <p:nvPr/>
        </p:nvSpPr>
        <p:spPr>
          <a:xfrm>
            <a:off x="0" y="0"/>
            <a:ext cx="7559675" cy="14151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93052222-A6C0-6E6B-129F-784AD7CF9E85}"/>
              </a:ext>
            </a:extLst>
          </p:cNvPr>
          <p:cNvPicPr>
            <a:picLocks noChangeAspect="1"/>
          </p:cNvPicPr>
          <p:nvPr/>
        </p:nvPicPr>
        <p:blipFill>
          <a:blip r:embed="rId3"/>
          <a:stretch>
            <a:fillRect/>
          </a:stretch>
        </p:blipFill>
        <p:spPr>
          <a:xfrm>
            <a:off x="0" y="6810"/>
            <a:ext cx="946150" cy="403815"/>
          </a:xfrm>
          <a:prstGeom prst="rect">
            <a:avLst/>
          </a:prstGeom>
        </p:spPr>
      </p:pic>
      <p:sp>
        <p:nvSpPr>
          <p:cNvPr id="7" name="文本框 6">
            <a:extLst>
              <a:ext uri="{FF2B5EF4-FFF2-40B4-BE49-F238E27FC236}">
                <a16:creationId xmlns:a16="http://schemas.microsoft.com/office/drawing/2014/main" id="{2438E931-37CF-1AF4-288B-2E985501F01C}"/>
              </a:ext>
            </a:extLst>
          </p:cNvPr>
          <p:cNvSpPr txBox="1"/>
          <p:nvPr/>
        </p:nvSpPr>
        <p:spPr>
          <a:xfrm>
            <a:off x="2641182" y="0"/>
            <a:ext cx="2111645" cy="400110"/>
          </a:xfrm>
          <a:prstGeom prst="rect">
            <a:avLst/>
          </a:prstGeom>
          <a:noFill/>
        </p:spPr>
        <p:txBody>
          <a:bodyPr wrap="square" rtlCol="0">
            <a:spAutoFit/>
          </a:bodyPr>
          <a:lstStyle/>
          <a:p>
            <a:pPr algn="ctr"/>
            <a:r>
              <a:rPr lang="en-US" altLang="zh-CN" sz="2000" b="1" dirty="0">
                <a:latin typeface="Arial" panose="020B0604020202020204" pitchFamily="34" charset="0"/>
                <a:cs typeface="Arial" panose="020B0604020202020204" pitchFamily="34" charset="0"/>
              </a:rPr>
              <a:t>Rui Gao</a:t>
            </a:r>
            <a:endParaRPr lang="zh-CN" altLang="en-US" sz="2000" b="1"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39E6CD8D-04B7-4950-A784-AEBBBCDE6487}"/>
              </a:ext>
            </a:extLst>
          </p:cNvPr>
          <p:cNvSpPr txBox="1"/>
          <p:nvPr/>
        </p:nvSpPr>
        <p:spPr>
          <a:xfrm>
            <a:off x="186236" y="310829"/>
            <a:ext cx="7139940" cy="707886"/>
          </a:xfrm>
          <a:prstGeom prst="rect">
            <a:avLst/>
          </a:prstGeom>
          <a:noFill/>
        </p:spPr>
        <p:txBody>
          <a:bodyPr wrap="square" rtlCol="0">
            <a:spAutoFit/>
          </a:bodyPr>
          <a:lstStyle/>
          <a:p>
            <a:pPr algn="ctr"/>
            <a:r>
              <a:rPr lang="en-US" altLang="zh-CN" sz="2000" b="1" dirty="0">
                <a:effectLst/>
                <a:latin typeface="Arial" panose="020B0604020202020204" pitchFamily="34" charset="0"/>
                <a:ea typeface="Calibri" panose="020F0502020204030204" pitchFamily="34" charset="0"/>
              </a:rPr>
              <a:t>IABiLSTM-NET Deep Learning Model </a:t>
            </a:r>
            <a:r>
              <a:rPr lang="en-US" altLang="zh-CN" sz="2000" b="1" dirty="0">
                <a:latin typeface="Arial" panose="020B0604020202020204" pitchFamily="34" charset="0"/>
                <a:ea typeface="Calibri" panose="020F0502020204030204" pitchFamily="34" charset="0"/>
              </a:rPr>
              <a:t>for </a:t>
            </a:r>
            <a:r>
              <a:rPr lang="en-US" altLang="zh-CN" sz="2000" b="1" dirty="0">
                <a:effectLst/>
                <a:latin typeface="Arial" panose="020B0604020202020204" pitchFamily="34" charset="0"/>
                <a:ea typeface="Calibri" panose="020F0502020204030204" pitchFamily="34" charset="0"/>
              </a:rPr>
              <a:t>Predicting </a:t>
            </a:r>
          </a:p>
          <a:p>
            <a:pPr algn="ctr"/>
            <a:r>
              <a:rPr lang="en-US" altLang="zh-CN" sz="2000" b="1" dirty="0">
                <a:effectLst/>
                <a:latin typeface="Arial" panose="020B0604020202020204" pitchFamily="34" charset="0"/>
                <a:ea typeface="Calibri" panose="020F0502020204030204" pitchFamily="34" charset="0"/>
              </a:rPr>
              <a:t>Solar Cell Degradation using Thermal Imaging</a:t>
            </a:r>
            <a:endParaRPr lang="en-US" altLang="zh-CN" sz="2000" dirty="0">
              <a:solidFill>
                <a:schemeClr val="tx2"/>
              </a:solidFill>
              <a:latin typeface="Garamond"/>
              <a:cs typeface="Garamond"/>
            </a:endParaRPr>
          </a:p>
        </p:txBody>
      </p:sp>
      <p:sp>
        <p:nvSpPr>
          <p:cNvPr id="10" name="文本框 9">
            <a:extLst>
              <a:ext uri="{FF2B5EF4-FFF2-40B4-BE49-F238E27FC236}">
                <a16:creationId xmlns:a16="http://schemas.microsoft.com/office/drawing/2014/main" id="{AB033A7D-A13F-42ED-9FFF-FEFE392F2E23}"/>
              </a:ext>
            </a:extLst>
          </p:cNvPr>
          <p:cNvSpPr txBox="1"/>
          <p:nvPr/>
        </p:nvSpPr>
        <p:spPr>
          <a:xfrm>
            <a:off x="689057" y="912076"/>
            <a:ext cx="6353469" cy="276999"/>
          </a:xfrm>
          <a:prstGeom prst="rect">
            <a:avLst/>
          </a:prstGeom>
          <a:noFill/>
        </p:spPr>
        <p:txBody>
          <a:bodyPr wrap="square" rtlCol="0">
            <a:spAutoFit/>
          </a:bodyPr>
          <a:lstStyle/>
          <a:p>
            <a:pPr algn="ctr"/>
            <a:r>
              <a:rPr lang="en-US" altLang="zh-CN" sz="1200" b="1" dirty="0">
                <a:effectLst/>
                <a:latin typeface="Arial" panose="020B0604020202020204" pitchFamily="34" charset="0"/>
                <a:cs typeface="Arial" panose="020B0604020202020204" pitchFamily="34" charset="0"/>
              </a:rPr>
              <a:t>Oxford Brookes University in collaboration with Chengdu University of Technology</a:t>
            </a:r>
            <a:endParaRPr lang="zh-CN" altLang="en-US" sz="1200" b="1"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64CCF577-0062-C4B7-C7C2-861C3ABC7653}"/>
              </a:ext>
            </a:extLst>
          </p:cNvPr>
          <p:cNvSpPr txBox="1"/>
          <p:nvPr/>
        </p:nvSpPr>
        <p:spPr>
          <a:xfrm>
            <a:off x="1073169" y="1089514"/>
            <a:ext cx="5349239" cy="276999"/>
          </a:xfrm>
          <a:prstGeom prst="rect">
            <a:avLst/>
          </a:prstGeom>
          <a:noFill/>
        </p:spPr>
        <p:txBody>
          <a:bodyPr wrap="square" rtlCol="0">
            <a:spAutoFit/>
          </a:bodyPr>
          <a:lstStyle/>
          <a:p>
            <a:pPr algn="ctr"/>
            <a:r>
              <a:rPr lang="en-GB" altLang="zh-CN" sz="1200" b="1" dirty="0">
                <a:effectLst/>
                <a:latin typeface="Arial" panose="020B0604020202020204" pitchFamily="34" charset="0"/>
                <a:cs typeface="Arial" panose="020B0604020202020204" pitchFamily="34" charset="0"/>
              </a:rPr>
              <a:t>Supervised by Dr </a:t>
            </a:r>
            <a:r>
              <a:rPr lang="en-GB" altLang="zh-CN" sz="1200" b="1" dirty="0">
                <a:effectLst/>
                <a:latin typeface="Arial" panose="020B0604020202020204" pitchFamily="34" charset="0"/>
                <a:ea typeface="等线" panose="02010600030101010101" pitchFamily="2" charset="-122"/>
                <a:cs typeface="Arial" panose="020B0604020202020204" pitchFamily="34" charset="0"/>
              </a:rPr>
              <a:t>Happy Nkanta Monday</a:t>
            </a:r>
            <a:endParaRPr lang="zh-CN" altLang="en-US" sz="1200" b="1" dirty="0">
              <a:latin typeface="Arial" panose="020B0604020202020204" pitchFamily="34" charset="0"/>
              <a:cs typeface="Arial" panose="020B0604020202020204" pitchFamily="34" charset="0"/>
            </a:endParaRPr>
          </a:p>
        </p:txBody>
      </p:sp>
      <p:sp>
        <p:nvSpPr>
          <p:cNvPr id="12" name="矩形: 圆角 11">
            <a:extLst>
              <a:ext uri="{FF2B5EF4-FFF2-40B4-BE49-F238E27FC236}">
                <a16:creationId xmlns:a16="http://schemas.microsoft.com/office/drawing/2014/main" id="{CC6C30FE-7F0D-BB42-43AB-4719B6A008DE}"/>
              </a:ext>
            </a:extLst>
          </p:cNvPr>
          <p:cNvSpPr/>
          <p:nvPr/>
        </p:nvSpPr>
        <p:spPr>
          <a:xfrm>
            <a:off x="140398" y="1457443"/>
            <a:ext cx="7330440" cy="86451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46CA3CF7-0B66-E7B1-7C63-E57B0C5E02C0}"/>
              </a:ext>
            </a:extLst>
          </p:cNvPr>
          <p:cNvSpPr txBox="1"/>
          <p:nvPr/>
        </p:nvSpPr>
        <p:spPr>
          <a:xfrm>
            <a:off x="2635832" y="1386991"/>
            <a:ext cx="2210706" cy="276999"/>
          </a:xfrm>
          <a:prstGeom prst="rect">
            <a:avLst/>
          </a:prstGeom>
          <a:noFill/>
        </p:spPr>
        <p:txBody>
          <a:bodyPr wrap="square" rtlCol="0">
            <a:spAutoFit/>
          </a:bodyPr>
          <a:lstStyle/>
          <a:p>
            <a:pPr algn="ctr"/>
            <a:r>
              <a:rPr lang="en-GB" altLang="zh-CN" sz="1200" b="1" dirty="0">
                <a:solidFill>
                  <a:srgbClr val="000000"/>
                </a:solidFill>
                <a:effectLst/>
                <a:latin typeface="Arial" panose="020B0604020202020204" pitchFamily="34" charset="0"/>
                <a:cs typeface="Arial" panose="020B0604020202020204" pitchFamily="34" charset="0"/>
              </a:rPr>
              <a:t>Abstract</a:t>
            </a:r>
            <a:endParaRPr lang="zh-CN" altLang="en-US" sz="1200" b="1"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B4B5C317-5E76-B286-F715-208B44A697BF}"/>
              </a:ext>
            </a:extLst>
          </p:cNvPr>
          <p:cNvSpPr txBox="1"/>
          <p:nvPr/>
        </p:nvSpPr>
        <p:spPr>
          <a:xfrm>
            <a:off x="137216" y="1508050"/>
            <a:ext cx="7315516" cy="830997"/>
          </a:xfrm>
          <a:prstGeom prst="rect">
            <a:avLst/>
          </a:prstGeom>
          <a:noFill/>
        </p:spPr>
        <p:txBody>
          <a:bodyPr wrap="square" rtlCol="0">
            <a:spAutoFit/>
          </a:bodyPr>
          <a:lstStyle/>
          <a:p>
            <a:pPr algn="just"/>
            <a:r>
              <a:rPr lang="en-US" altLang="zh-CN" sz="800" dirty="0">
                <a:latin typeface="Arial" panose="020B0604020202020204" pitchFamily="34" charset="0"/>
                <a:cs typeface="Arial" panose="020B0604020202020204" pitchFamily="34" charset="0"/>
              </a:rPr>
              <a:t>There are various types of defects that can occur in photovoltaic (PV) panels, and manual detection may lead to errors. Additionally, human inspection in the field results in high labor costs. Current deep learning methods for PV panel defect detection mostly rely on a single model, and when the classification task becomes more complex, the performance of a single model may degrade. To address these challenges, this project proposes an ensemble approach to enhance classification accuracy and robustness. The model uses a weighted ensemble technique to combine three deep learning architectures—Inception, </a:t>
            </a:r>
            <a:r>
              <a:rPr lang="en-US" altLang="zh-CN" sz="800" dirty="0" err="1">
                <a:latin typeface="Arial" panose="020B0604020202020204" pitchFamily="34" charset="0"/>
                <a:cs typeface="Arial" panose="020B0604020202020204" pitchFamily="34" charset="0"/>
              </a:rPr>
              <a:t>BiLSTM</a:t>
            </a:r>
            <a:r>
              <a:rPr lang="en-US" altLang="zh-CN" sz="800" dirty="0">
                <a:latin typeface="Arial" panose="020B0604020202020204" pitchFamily="34" charset="0"/>
                <a:cs typeface="Arial" panose="020B0604020202020204" pitchFamily="34" charset="0"/>
              </a:rPr>
              <a:t>, and Attention mechanisms. This approach is further strengthened by integrating the attention mechanism, which improves the model’s ability to focus on critical regions in thermal infrared images, leading to more accurate defect detection.</a:t>
            </a:r>
            <a:endParaRPr lang="zh-CN" altLang="en-US" sz="800" dirty="0">
              <a:latin typeface="Arial" panose="020B0604020202020204" pitchFamily="34" charset="0"/>
              <a:cs typeface="Arial" panose="020B0604020202020204" pitchFamily="34" charset="0"/>
            </a:endParaRPr>
          </a:p>
        </p:txBody>
      </p:sp>
      <p:sp>
        <p:nvSpPr>
          <p:cNvPr id="42" name="矩形 41">
            <a:extLst>
              <a:ext uri="{FF2B5EF4-FFF2-40B4-BE49-F238E27FC236}">
                <a16:creationId xmlns:a16="http://schemas.microsoft.com/office/drawing/2014/main" id="{AF4410D8-B080-3B05-82F6-C8B9F98F4350}"/>
              </a:ext>
            </a:extLst>
          </p:cNvPr>
          <p:cNvSpPr/>
          <p:nvPr/>
        </p:nvSpPr>
        <p:spPr>
          <a:xfrm>
            <a:off x="69652" y="2363990"/>
            <a:ext cx="2536641" cy="367866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E03DA2F3-9536-861F-8031-81EEDB816253}"/>
              </a:ext>
            </a:extLst>
          </p:cNvPr>
          <p:cNvSpPr txBox="1"/>
          <p:nvPr/>
        </p:nvSpPr>
        <p:spPr>
          <a:xfrm>
            <a:off x="439875" y="2298147"/>
            <a:ext cx="1584960" cy="276999"/>
          </a:xfrm>
          <a:prstGeom prst="rect">
            <a:avLst/>
          </a:prstGeom>
          <a:noFill/>
        </p:spPr>
        <p:txBody>
          <a:bodyPr wrap="square" rtlCol="0">
            <a:spAutoFit/>
          </a:bodyPr>
          <a:lstStyle/>
          <a:p>
            <a:pPr algn="ctr"/>
            <a:r>
              <a:rPr lang="en-US" altLang="zh-CN" sz="1200" b="1" dirty="0">
                <a:latin typeface="Arial" panose="020B0604020202020204" pitchFamily="34" charset="0"/>
                <a:cs typeface="Arial" panose="020B0604020202020204" pitchFamily="34" charset="0"/>
              </a:rPr>
              <a:t>Dataset</a:t>
            </a:r>
            <a:endParaRPr lang="zh-CN" altLang="en-US" sz="1200" b="1"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3514D219-169F-E956-15D9-8D0317B8E470}"/>
              </a:ext>
            </a:extLst>
          </p:cNvPr>
          <p:cNvSpPr txBox="1"/>
          <p:nvPr/>
        </p:nvSpPr>
        <p:spPr>
          <a:xfrm>
            <a:off x="483043" y="3714858"/>
            <a:ext cx="1772481" cy="184666"/>
          </a:xfrm>
          <a:prstGeom prst="rect">
            <a:avLst/>
          </a:prstGeom>
          <a:noFill/>
        </p:spPr>
        <p:txBody>
          <a:bodyPr wrap="square" rtlCol="0">
            <a:spAutoFit/>
          </a:bodyPr>
          <a:lstStyle/>
          <a:p>
            <a:pPr algn="ctr"/>
            <a:r>
              <a:rPr lang="en-US" altLang="zh-CN" sz="600" dirty="0">
                <a:latin typeface="Arial" panose="020B0604020202020204" pitchFamily="34" charset="0"/>
                <a:cs typeface="Arial" panose="020B0604020202020204" pitchFamily="34" charset="0"/>
              </a:rPr>
              <a:t>Figure 1. Dataset Distribution</a:t>
            </a:r>
            <a:endParaRPr lang="zh-CN" altLang="en-US" sz="600" dirty="0">
              <a:latin typeface="Arial" panose="020B0604020202020204" pitchFamily="34" charset="0"/>
              <a:cs typeface="Arial" panose="020B0604020202020204" pitchFamily="34" charset="0"/>
            </a:endParaRPr>
          </a:p>
        </p:txBody>
      </p:sp>
      <p:sp>
        <p:nvSpPr>
          <p:cNvPr id="52" name="文本框 51">
            <a:extLst>
              <a:ext uri="{FF2B5EF4-FFF2-40B4-BE49-F238E27FC236}">
                <a16:creationId xmlns:a16="http://schemas.microsoft.com/office/drawing/2014/main" id="{F40E36B0-1BEB-B68F-622F-4742FDC6724F}"/>
              </a:ext>
            </a:extLst>
          </p:cNvPr>
          <p:cNvSpPr txBox="1"/>
          <p:nvPr/>
        </p:nvSpPr>
        <p:spPr>
          <a:xfrm>
            <a:off x="55994" y="5087395"/>
            <a:ext cx="2530873" cy="707886"/>
          </a:xfrm>
          <a:prstGeom prst="rect">
            <a:avLst/>
          </a:prstGeom>
          <a:noFill/>
        </p:spPr>
        <p:txBody>
          <a:bodyPr wrap="square" rtlCol="0">
            <a:spAutoFit/>
          </a:bodyPr>
          <a:lstStyle/>
          <a:p>
            <a:pPr algn="just"/>
            <a:r>
              <a:rPr lang="en-US" altLang="zh-CN" sz="800" dirty="0">
                <a:latin typeface="Arial" panose="020B0604020202020204" pitchFamily="34" charset="0"/>
                <a:cs typeface="Arial" panose="020B0604020202020204" pitchFamily="34" charset="0"/>
              </a:rPr>
              <a:t>In dataset preprocessing, the augmentation method include: rescaling, random rotation, width shift, height shift, shear transformation, zooming  and horizontal flip.</a:t>
            </a:r>
          </a:p>
          <a:p>
            <a:pPr algn="just"/>
            <a:endParaRPr lang="zh-CN" altLang="en-US" sz="800" dirty="0">
              <a:latin typeface="Arial" panose="020B0604020202020204" pitchFamily="34" charset="0"/>
              <a:cs typeface="Arial" panose="020B0604020202020204" pitchFamily="34" charset="0"/>
            </a:endParaRPr>
          </a:p>
        </p:txBody>
      </p:sp>
      <p:sp>
        <p:nvSpPr>
          <p:cNvPr id="53" name="文本框 52">
            <a:extLst>
              <a:ext uri="{FF2B5EF4-FFF2-40B4-BE49-F238E27FC236}">
                <a16:creationId xmlns:a16="http://schemas.microsoft.com/office/drawing/2014/main" id="{8D2B131D-052C-E18F-25BA-63453F8C93AC}"/>
              </a:ext>
            </a:extLst>
          </p:cNvPr>
          <p:cNvSpPr txBox="1"/>
          <p:nvPr/>
        </p:nvSpPr>
        <p:spPr>
          <a:xfrm>
            <a:off x="480625" y="4971349"/>
            <a:ext cx="2067492" cy="184666"/>
          </a:xfrm>
          <a:prstGeom prst="rect">
            <a:avLst/>
          </a:prstGeom>
          <a:noFill/>
        </p:spPr>
        <p:txBody>
          <a:bodyPr wrap="square" rtlCol="0">
            <a:spAutoFit/>
          </a:bodyPr>
          <a:lstStyle/>
          <a:p>
            <a:r>
              <a:rPr lang="en-US" altLang="zh-CN" sz="600" dirty="0">
                <a:latin typeface="Arial" panose="020B0604020202020204" pitchFamily="34" charset="0"/>
                <a:cs typeface="Arial" panose="020B0604020202020204" pitchFamily="34" charset="0"/>
              </a:rPr>
              <a:t>Figure 2. Examples of data augmentation</a:t>
            </a:r>
            <a:endParaRPr lang="zh-CN" altLang="en-US" sz="600" dirty="0">
              <a:latin typeface="Arial" panose="020B0604020202020204" pitchFamily="34" charset="0"/>
              <a:cs typeface="Arial" panose="020B0604020202020204" pitchFamily="34" charset="0"/>
            </a:endParaRPr>
          </a:p>
        </p:txBody>
      </p:sp>
      <p:sp>
        <p:nvSpPr>
          <p:cNvPr id="58" name="矩形 57">
            <a:extLst>
              <a:ext uri="{FF2B5EF4-FFF2-40B4-BE49-F238E27FC236}">
                <a16:creationId xmlns:a16="http://schemas.microsoft.com/office/drawing/2014/main" id="{3B58E75F-9030-D691-30CC-6CA929CEF303}"/>
              </a:ext>
            </a:extLst>
          </p:cNvPr>
          <p:cNvSpPr/>
          <p:nvPr/>
        </p:nvSpPr>
        <p:spPr>
          <a:xfrm>
            <a:off x="2657442" y="2383726"/>
            <a:ext cx="4785178" cy="29549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5C7EE3A3-3657-7BB6-DA77-146DE834E34F}"/>
              </a:ext>
            </a:extLst>
          </p:cNvPr>
          <p:cNvSpPr txBox="1"/>
          <p:nvPr/>
        </p:nvSpPr>
        <p:spPr>
          <a:xfrm>
            <a:off x="2644805" y="3483874"/>
            <a:ext cx="1506254" cy="184666"/>
          </a:xfrm>
          <a:prstGeom prst="rect">
            <a:avLst/>
          </a:prstGeom>
          <a:noFill/>
        </p:spPr>
        <p:txBody>
          <a:bodyPr wrap="square" rtlCol="0">
            <a:spAutoFit/>
          </a:bodyPr>
          <a:lstStyle/>
          <a:p>
            <a:r>
              <a:rPr lang="en-US" altLang="zh-CN" sz="600" dirty="0">
                <a:latin typeface="Arial" panose="020B0604020202020204" pitchFamily="34" charset="0"/>
                <a:cs typeface="Arial" panose="020B0604020202020204" pitchFamily="34" charset="0"/>
              </a:rPr>
              <a:t>Figure 3. </a:t>
            </a:r>
            <a:r>
              <a:rPr lang="en-GB" altLang="zh-CN" sz="600" dirty="0">
                <a:solidFill>
                  <a:srgbClr val="000000"/>
                </a:solidFill>
                <a:effectLst/>
                <a:latin typeface="Arial" panose="020B0604020202020204" pitchFamily="34" charset="0"/>
                <a:ea typeface="Calibri" panose="020F0502020204030204" pitchFamily="34" charset="0"/>
                <a:cs typeface="Arial" panose="020B0604020202020204" pitchFamily="34" charset="0"/>
              </a:rPr>
              <a:t>Inception Module</a:t>
            </a:r>
            <a:endParaRPr lang="zh-CN" altLang="en-US" sz="600" dirty="0">
              <a:latin typeface="Arial" panose="020B0604020202020204" pitchFamily="34" charset="0"/>
              <a:cs typeface="Arial" panose="020B0604020202020204" pitchFamily="34" charset="0"/>
            </a:endParaRPr>
          </a:p>
        </p:txBody>
      </p:sp>
      <p:sp>
        <p:nvSpPr>
          <p:cNvPr id="63" name="矩形 62">
            <a:extLst>
              <a:ext uri="{FF2B5EF4-FFF2-40B4-BE49-F238E27FC236}">
                <a16:creationId xmlns:a16="http://schemas.microsoft.com/office/drawing/2014/main" id="{E20FCBD5-D7EF-15EA-19B2-F833A8493C84}"/>
              </a:ext>
            </a:extLst>
          </p:cNvPr>
          <p:cNvSpPr/>
          <p:nvPr/>
        </p:nvSpPr>
        <p:spPr>
          <a:xfrm>
            <a:off x="69652" y="6098254"/>
            <a:ext cx="2536589" cy="334857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491DB67D-1DCF-2F2D-2DED-9B3B384CDF90}"/>
              </a:ext>
            </a:extLst>
          </p:cNvPr>
          <p:cNvSpPr/>
          <p:nvPr/>
        </p:nvSpPr>
        <p:spPr>
          <a:xfrm>
            <a:off x="2652656" y="5387536"/>
            <a:ext cx="4789964" cy="29588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文本框 65">
            <a:extLst>
              <a:ext uri="{FF2B5EF4-FFF2-40B4-BE49-F238E27FC236}">
                <a16:creationId xmlns:a16="http://schemas.microsoft.com/office/drawing/2014/main" id="{AF92803D-BBE8-B8A9-0EB6-02F09E8868A8}"/>
              </a:ext>
            </a:extLst>
          </p:cNvPr>
          <p:cNvSpPr txBox="1"/>
          <p:nvPr/>
        </p:nvSpPr>
        <p:spPr>
          <a:xfrm>
            <a:off x="4041700" y="2329869"/>
            <a:ext cx="2172051" cy="276999"/>
          </a:xfrm>
          <a:prstGeom prst="rect">
            <a:avLst/>
          </a:prstGeom>
          <a:noFill/>
        </p:spPr>
        <p:txBody>
          <a:bodyPr wrap="square" rtlCol="0">
            <a:spAutoFit/>
          </a:bodyPr>
          <a:lstStyle/>
          <a:p>
            <a:r>
              <a:rPr lang="en-GB" altLang="zh-CN" sz="1200" b="1" dirty="0">
                <a:solidFill>
                  <a:srgbClr val="000000"/>
                </a:solidFill>
                <a:effectLst/>
                <a:latin typeface="Arial" panose="020B0604020202020204" pitchFamily="34" charset="0"/>
                <a:cs typeface="Arial" panose="020B0604020202020204" pitchFamily="34" charset="0"/>
              </a:rPr>
              <a:t>Proposed models</a:t>
            </a:r>
            <a:endParaRPr lang="zh-CN" altLang="en-US" sz="1200" b="1" dirty="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20C2D321-DAF4-434E-77A7-1C31D42640F7}"/>
              </a:ext>
            </a:extLst>
          </p:cNvPr>
          <p:cNvSpPr txBox="1"/>
          <p:nvPr/>
        </p:nvSpPr>
        <p:spPr>
          <a:xfrm>
            <a:off x="2704321" y="6132154"/>
            <a:ext cx="962297" cy="184666"/>
          </a:xfrm>
          <a:prstGeom prst="rect">
            <a:avLst/>
          </a:prstGeom>
          <a:noFill/>
        </p:spPr>
        <p:txBody>
          <a:bodyPr wrap="square" rtlCol="0">
            <a:spAutoFit/>
          </a:bodyPr>
          <a:lstStyle/>
          <a:p>
            <a:r>
              <a:rPr lang="en-GB" sz="600" dirty="0">
                <a:latin typeface="Arial" panose="020B0604020202020204" pitchFamily="34" charset="0"/>
                <a:cs typeface="Arial" panose="020B0604020202020204" pitchFamily="34" charset="0"/>
              </a:rPr>
              <a:t>Figure 7. </a:t>
            </a:r>
            <a:r>
              <a:rPr lang="en-GB" altLang="zh-CN" sz="600" dirty="0">
                <a:effectLst/>
                <a:latin typeface="Arial" panose="020B0604020202020204" pitchFamily="34" charset="0"/>
                <a:ea typeface="等线" panose="02010600030101010101" pitchFamily="2" charset="-122"/>
                <a:cs typeface="Arial" panose="020B0604020202020204" pitchFamily="34" charset="0"/>
              </a:rPr>
              <a:t>Loss curve</a:t>
            </a:r>
            <a:endParaRPr lang="en-GB" sz="600" dirty="0">
              <a:latin typeface="Arial" panose="020B0604020202020204" pitchFamily="34" charset="0"/>
              <a:cs typeface="Arial" panose="020B0604020202020204" pitchFamily="34" charset="0"/>
            </a:endParaRPr>
          </a:p>
        </p:txBody>
      </p:sp>
      <p:sp>
        <p:nvSpPr>
          <p:cNvPr id="74" name="文本框 73">
            <a:extLst>
              <a:ext uri="{FF2B5EF4-FFF2-40B4-BE49-F238E27FC236}">
                <a16:creationId xmlns:a16="http://schemas.microsoft.com/office/drawing/2014/main" id="{DDDD345E-BAB5-053C-84E0-AE0C978DC911}"/>
              </a:ext>
            </a:extLst>
          </p:cNvPr>
          <p:cNvSpPr txBox="1"/>
          <p:nvPr/>
        </p:nvSpPr>
        <p:spPr>
          <a:xfrm>
            <a:off x="2674103" y="6276452"/>
            <a:ext cx="3435765" cy="584775"/>
          </a:xfrm>
          <a:prstGeom prst="rect">
            <a:avLst/>
          </a:prstGeom>
          <a:noFill/>
        </p:spPr>
        <p:txBody>
          <a:bodyPr wrap="square" rtlCol="0">
            <a:spAutoFit/>
          </a:bodyPr>
          <a:lstStyle/>
          <a:p>
            <a:pPr algn="just"/>
            <a:r>
              <a:rPr lang="en-US" sz="800" dirty="0">
                <a:latin typeface="Arial" panose="020B0604020202020204" pitchFamily="34" charset="0"/>
                <a:cs typeface="Arial" panose="020B0604020202020204" pitchFamily="34" charset="0"/>
              </a:rPr>
              <a:t>The figures above show the evaluation obtained from the proposed model with split 70:20:10 ratio and table 1 illustrates </a:t>
            </a:r>
            <a:r>
              <a:rPr lang="en-US" altLang="zh-CN" sz="800" dirty="0">
                <a:latin typeface="Arial" panose="020B0604020202020204" pitchFamily="34" charset="0"/>
                <a:cs typeface="Arial" panose="020B0604020202020204" pitchFamily="34" charset="0"/>
              </a:rPr>
              <a:t>split 70:20:10</a:t>
            </a:r>
            <a:r>
              <a:rPr lang="en-US" sz="800" dirty="0">
                <a:latin typeface="Arial" panose="020B0604020202020204" pitchFamily="34" charset="0"/>
                <a:cs typeface="Arial" panose="020B0604020202020204" pitchFamily="34" charset="0"/>
              </a:rPr>
              <a:t> performs the best, slightly outperforming the other two ratios. </a:t>
            </a:r>
          </a:p>
          <a:p>
            <a:pPr algn="just"/>
            <a:endParaRPr lang="en-GB" sz="800" dirty="0">
              <a:latin typeface="Arial" panose="020B0604020202020204" pitchFamily="34" charset="0"/>
              <a:cs typeface="Arial" panose="020B0604020202020204" pitchFamily="34" charset="0"/>
            </a:endParaRPr>
          </a:p>
        </p:txBody>
      </p:sp>
      <p:sp>
        <p:nvSpPr>
          <p:cNvPr id="84" name="文本框 83">
            <a:extLst>
              <a:ext uri="{FF2B5EF4-FFF2-40B4-BE49-F238E27FC236}">
                <a16:creationId xmlns:a16="http://schemas.microsoft.com/office/drawing/2014/main" id="{08871F32-F02F-6932-1DA8-B6C314BE7050}"/>
              </a:ext>
            </a:extLst>
          </p:cNvPr>
          <p:cNvSpPr txBox="1"/>
          <p:nvPr/>
        </p:nvSpPr>
        <p:spPr>
          <a:xfrm>
            <a:off x="675230" y="8237281"/>
            <a:ext cx="1404631" cy="184666"/>
          </a:xfrm>
          <a:prstGeom prst="rect">
            <a:avLst/>
          </a:prstGeom>
          <a:noFill/>
        </p:spPr>
        <p:txBody>
          <a:bodyPr wrap="square" rtlCol="0">
            <a:spAutoFit/>
          </a:bodyPr>
          <a:lstStyle/>
          <a:p>
            <a:r>
              <a:rPr lang="en-GB" sz="600" dirty="0">
                <a:latin typeface="Arial" panose="020B0604020202020204" pitchFamily="34" charset="0"/>
                <a:cs typeface="Arial" panose="020B0604020202020204" pitchFamily="34" charset="0"/>
              </a:rPr>
              <a:t>Figure 11. The Grad-Cam example</a:t>
            </a:r>
            <a:endParaRPr lang="zh-CN" altLang="zh-CN" sz="600" i="1" dirty="0">
              <a:effectLst/>
              <a:latin typeface="Arial" panose="020B0604020202020204" pitchFamily="34" charset="0"/>
              <a:ea typeface="等线 Light" panose="02010600030101010101" pitchFamily="2" charset="-122"/>
              <a:cs typeface="Arial" panose="020B0604020202020204" pitchFamily="34" charset="0"/>
            </a:endParaRPr>
          </a:p>
        </p:txBody>
      </p:sp>
      <p:sp>
        <p:nvSpPr>
          <p:cNvPr id="86" name="文本框 85">
            <a:extLst>
              <a:ext uri="{FF2B5EF4-FFF2-40B4-BE49-F238E27FC236}">
                <a16:creationId xmlns:a16="http://schemas.microsoft.com/office/drawing/2014/main" id="{2F73CEC4-291A-7078-10A1-4C7BE61066DC}"/>
              </a:ext>
            </a:extLst>
          </p:cNvPr>
          <p:cNvSpPr txBox="1"/>
          <p:nvPr/>
        </p:nvSpPr>
        <p:spPr>
          <a:xfrm>
            <a:off x="6288247" y="6498690"/>
            <a:ext cx="1119478" cy="184666"/>
          </a:xfrm>
          <a:prstGeom prst="rect">
            <a:avLst/>
          </a:prstGeom>
          <a:noFill/>
        </p:spPr>
        <p:txBody>
          <a:bodyPr wrap="square" rtlCol="0">
            <a:spAutoFit/>
          </a:bodyPr>
          <a:lstStyle/>
          <a:p>
            <a:r>
              <a:rPr lang="en-GB" altLang="zh-CN" sz="600" dirty="0">
                <a:effectLst/>
                <a:latin typeface="Arial" panose="020B0604020202020204" pitchFamily="34" charset="0"/>
                <a:ea typeface="等线" panose="02010600030101010101" pitchFamily="2" charset="-122"/>
                <a:cs typeface="Arial" panose="020B0604020202020204" pitchFamily="34" charset="0"/>
              </a:rPr>
              <a:t>Figure </a:t>
            </a:r>
            <a:r>
              <a:rPr lang="en-GB" altLang="zh-CN" sz="600" dirty="0">
                <a:latin typeface="Arial" panose="020B0604020202020204" pitchFamily="34" charset="0"/>
                <a:ea typeface="等线" panose="02010600030101010101" pitchFamily="2" charset="-122"/>
                <a:cs typeface="Arial" panose="020B0604020202020204" pitchFamily="34" charset="0"/>
              </a:rPr>
              <a:t>10</a:t>
            </a:r>
            <a:r>
              <a:rPr lang="en-GB" altLang="zh-CN" sz="600" dirty="0">
                <a:effectLst/>
                <a:latin typeface="Arial" panose="020B0604020202020204" pitchFamily="34" charset="0"/>
                <a:ea typeface="等线" panose="02010600030101010101" pitchFamily="2" charset="-122"/>
                <a:cs typeface="Arial" panose="020B0604020202020204" pitchFamily="34" charset="0"/>
              </a:rPr>
              <a:t>. </a:t>
            </a:r>
            <a:r>
              <a:rPr lang="en-GB" altLang="zh-CN" sz="600" dirty="0">
                <a:effectLst/>
                <a:latin typeface="Arial" panose="020B0604020202020204" pitchFamily="34" charset="0"/>
                <a:ea typeface="Calibri" panose="020F0502020204030204" pitchFamily="34" charset="0"/>
                <a:cs typeface="Arial" panose="020B0604020202020204" pitchFamily="34" charset="0"/>
              </a:rPr>
              <a:t>confusion matrix</a:t>
            </a:r>
            <a:endParaRPr lang="en-GB" dirty="0"/>
          </a:p>
        </p:txBody>
      </p:sp>
      <p:sp>
        <p:nvSpPr>
          <p:cNvPr id="87" name="文本框 86">
            <a:extLst>
              <a:ext uri="{FF2B5EF4-FFF2-40B4-BE49-F238E27FC236}">
                <a16:creationId xmlns:a16="http://schemas.microsoft.com/office/drawing/2014/main" id="{808765F7-190B-AC5B-AB42-DF6BA3967174}"/>
              </a:ext>
            </a:extLst>
          </p:cNvPr>
          <p:cNvSpPr txBox="1"/>
          <p:nvPr/>
        </p:nvSpPr>
        <p:spPr>
          <a:xfrm>
            <a:off x="4233885" y="5340918"/>
            <a:ext cx="1996283" cy="276999"/>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Model evaluation</a:t>
            </a:r>
          </a:p>
        </p:txBody>
      </p:sp>
      <p:sp>
        <p:nvSpPr>
          <p:cNvPr id="95" name="文本框 94">
            <a:extLst>
              <a:ext uri="{FF2B5EF4-FFF2-40B4-BE49-F238E27FC236}">
                <a16:creationId xmlns:a16="http://schemas.microsoft.com/office/drawing/2014/main" id="{62EE844E-56A6-8D41-94F4-FB3192482F92}"/>
              </a:ext>
            </a:extLst>
          </p:cNvPr>
          <p:cNvSpPr txBox="1"/>
          <p:nvPr/>
        </p:nvSpPr>
        <p:spPr>
          <a:xfrm>
            <a:off x="86397" y="6114740"/>
            <a:ext cx="2500470" cy="461665"/>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Interpretability and significance analysis of the model</a:t>
            </a:r>
            <a:endParaRPr lang="en-GB" sz="1200" b="1" dirty="0">
              <a:latin typeface="Arial" panose="020B0604020202020204" pitchFamily="34" charset="0"/>
              <a:cs typeface="Arial" panose="020B0604020202020204" pitchFamily="34" charset="0"/>
            </a:endParaRPr>
          </a:p>
        </p:txBody>
      </p:sp>
      <p:sp>
        <p:nvSpPr>
          <p:cNvPr id="96" name="矩形 95">
            <a:extLst>
              <a:ext uri="{FF2B5EF4-FFF2-40B4-BE49-F238E27FC236}">
                <a16:creationId xmlns:a16="http://schemas.microsoft.com/office/drawing/2014/main" id="{0C372BCB-9E1A-A859-4AB8-936D424CAE8F}"/>
              </a:ext>
            </a:extLst>
          </p:cNvPr>
          <p:cNvSpPr/>
          <p:nvPr/>
        </p:nvSpPr>
        <p:spPr>
          <a:xfrm>
            <a:off x="2660645" y="8369609"/>
            <a:ext cx="4821269" cy="207846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矩形 4">
            <a:extLst>
              <a:ext uri="{FF2B5EF4-FFF2-40B4-BE49-F238E27FC236}">
                <a16:creationId xmlns:a16="http://schemas.microsoft.com/office/drawing/2014/main" id="{4532927F-36F3-3E68-A5E1-0F09B0DCD32C}"/>
              </a:ext>
            </a:extLst>
          </p:cNvPr>
          <p:cNvSpPr/>
          <p:nvPr/>
        </p:nvSpPr>
        <p:spPr>
          <a:xfrm>
            <a:off x="44465" y="9476964"/>
            <a:ext cx="2545608" cy="97111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文本框 7">
            <a:extLst>
              <a:ext uri="{FF2B5EF4-FFF2-40B4-BE49-F238E27FC236}">
                <a16:creationId xmlns:a16="http://schemas.microsoft.com/office/drawing/2014/main" id="{4C0DF249-32B7-3015-348D-3F3AB3BF5D99}"/>
              </a:ext>
            </a:extLst>
          </p:cNvPr>
          <p:cNvSpPr txBox="1"/>
          <p:nvPr/>
        </p:nvSpPr>
        <p:spPr>
          <a:xfrm>
            <a:off x="3619705" y="8320260"/>
            <a:ext cx="3073984" cy="276999"/>
          </a:xfrm>
          <a:prstGeom prst="rect">
            <a:avLst/>
          </a:prstGeom>
          <a:noFill/>
        </p:spPr>
        <p:txBody>
          <a:bodyPr wrap="square" rtlCol="0">
            <a:spAutoFit/>
          </a:bodyPr>
          <a:lstStyle/>
          <a:p>
            <a:r>
              <a:rPr lang="en-GB" altLang="zh-CN" sz="1200" b="1" dirty="0">
                <a:effectLst/>
                <a:latin typeface="Arial" panose="020B0604020202020204" pitchFamily="34" charset="0"/>
                <a:cs typeface="Arial" panose="020B0604020202020204" pitchFamily="34" charset="0"/>
              </a:rPr>
              <a:t>WEB APPLICATION DEVELOPMENT</a:t>
            </a:r>
            <a:endParaRPr lang="en-GB" sz="1200" b="1"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0B2E8809-7941-F686-055D-987EC414E9C4}"/>
              </a:ext>
            </a:extLst>
          </p:cNvPr>
          <p:cNvSpPr txBox="1"/>
          <p:nvPr/>
        </p:nvSpPr>
        <p:spPr>
          <a:xfrm>
            <a:off x="711326" y="9430308"/>
            <a:ext cx="1618002" cy="276999"/>
          </a:xfrm>
          <a:prstGeom prst="rect">
            <a:avLst/>
          </a:prstGeom>
          <a:noFill/>
        </p:spPr>
        <p:txBody>
          <a:bodyPr wrap="square" rtlCol="0">
            <a:spAutoFit/>
          </a:bodyPr>
          <a:lstStyle/>
          <a:p>
            <a:r>
              <a:rPr lang="en-GB" altLang="zh-CN" sz="1200" b="1" dirty="0">
                <a:solidFill>
                  <a:srgbClr val="000000"/>
                </a:solidFill>
                <a:effectLst/>
                <a:latin typeface="Arial" panose="020B0604020202020204" pitchFamily="34" charset="0"/>
                <a:cs typeface="Arial" panose="020B0604020202020204" pitchFamily="34" charset="0"/>
              </a:rPr>
              <a:t>Future work</a:t>
            </a:r>
            <a:endParaRPr lang="en-GB" sz="1200" b="1"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B7B07FD1-5250-8B5B-CB61-857B61278A83}"/>
              </a:ext>
            </a:extLst>
          </p:cNvPr>
          <p:cNvSpPr txBox="1"/>
          <p:nvPr/>
        </p:nvSpPr>
        <p:spPr>
          <a:xfrm>
            <a:off x="2685616" y="9577655"/>
            <a:ext cx="1895485" cy="184666"/>
          </a:xfrm>
          <a:prstGeom prst="rect">
            <a:avLst/>
          </a:prstGeom>
          <a:noFill/>
        </p:spPr>
        <p:txBody>
          <a:bodyPr wrap="square" rtlCol="0">
            <a:spAutoFit/>
          </a:bodyPr>
          <a:lstStyle/>
          <a:p>
            <a:r>
              <a:rPr lang="en-US" altLang="zh-CN" sz="600" dirty="0">
                <a:latin typeface="Arial" panose="020B0604020202020204" pitchFamily="34" charset="0"/>
                <a:cs typeface="Arial" panose="020B0604020202020204" pitchFamily="34" charset="0"/>
              </a:rPr>
              <a:t>Figure12. </a:t>
            </a:r>
            <a:r>
              <a:rPr lang="en-GB" altLang="zh-CN" sz="600" dirty="0">
                <a:effectLst/>
                <a:latin typeface="Arial" panose="020B0604020202020204" pitchFamily="34" charset="0"/>
                <a:ea typeface="等线" panose="02010600030101010101" pitchFamily="2" charset="-122"/>
                <a:cs typeface="Arial" panose="020B0604020202020204" pitchFamily="34" charset="0"/>
              </a:rPr>
              <a:t>Web </a:t>
            </a:r>
            <a:r>
              <a:rPr lang="en-US" altLang="zh-CN" sz="600" dirty="0">
                <a:effectLst/>
                <a:latin typeface="Arial" panose="020B0604020202020204" pitchFamily="34" charset="0"/>
                <a:ea typeface="等线" panose="02010600030101010101" pitchFamily="2" charset="-122"/>
                <a:cs typeface="Arial" panose="020B0604020202020204" pitchFamily="34" charset="0"/>
              </a:rPr>
              <a:t>homepage</a:t>
            </a:r>
            <a:r>
              <a:rPr lang="en-GB" altLang="zh-CN" sz="600" dirty="0">
                <a:effectLst/>
                <a:latin typeface="Arial" panose="020B0604020202020204" pitchFamily="34" charset="0"/>
                <a:ea typeface="等线" panose="02010600030101010101" pitchFamily="2" charset="-122"/>
                <a:cs typeface="Arial" panose="020B0604020202020204" pitchFamily="34" charset="0"/>
              </a:rPr>
              <a:t> to the model</a:t>
            </a:r>
            <a:endParaRPr lang="en-GB" sz="600"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D0091F92-B1B8-6BB8-F97E-A477301C03FF}"/>
              </a:ext>
            </a:extLst>
          </p:cNvPr>
          <p:cNvSpPr txBox="1"/>
          <p:nvPr/>
        </p:nvSpPr>
        <p:spPr>
          <a:xfrm>
            <a:off x="4314724" y="9572463"/>
            <a:ext cx="1536247" cy="184666"/>
          </a:xfrm>
          <a:prstGeom prst="rect">
            <a:avLst/>
          </a:prstGeom>
          <a:noFill/>
        </p:spPr>
        <p:txBody>
          <a:bodyPr wrap="square" rtlCol="0">
            <a:spAutoFit/>
          </a:bodyPr>
          <a:lstStyle/>
          <a:p>
            <a:pPr algn="ctr"/>
            <a:r>
              <a:rPr lang="en-US" altLang="zh-CN" sz="600" dirty="0">
                <a:latin typeface="Arial" panose="020B0604020202020204" pitchFamily="34" charset="0"/>
                <a:ea typeface="Calibri" panose="020F0502020204030204" pitchFamily="34" charset="0"/>
                <a:cs typeface="Arial" panose="020B0604020202020204" pitchFamily="34" charset="0"/>
              </a:rPr>
              <a:t>Figure13. </a:t>
            </a:r>
            <a:r>
              <a:rPr lang="en-US" altLang="zh-CN" sz="600" dirty="0">
                <a:effectLst/>
                <a:latin typeface="Arial" panose="020B0604020202020204" pitchFamily="34" charset="0"/>
                <a:ea typeface="Calibri" panose="020F0502020204030204" pitchFamily="34" charset="0"/>
                <a:cs typeface="Arial" panose="020B0604020202020204" pitchFamily="34" charset="0"/>
              </a:rPr>
              <a:t> Detection page </a:t>
            </a:r>
            <a:r>
              <a:rPr lang="en-US" altLang="zh-CN" sz="600" dirty="0">
                <a:latin typeface="Arial" panose="020B0604020202020204" pitchFamily="34" charset="0"/>
                <a:ea typeface="Calibri" panose="020F0502020204030204" pitchFamily="34" charset="0"/>
                <a:cs typeface="Arial" panose="020B0604020202020204" pitchFamily="34" charset="0"/>
              </a:rPr>
              <a:t>to</a:t>
            </a:r>
            <a:r>
              <a:rPr lang="zh-CN" altLang="en-US" sz="600" dirty="0">
                <a:latin typeface="Arial" panose="020B0604020202020204" pitchFamily="34" charset="0"/>
                <a:ea typeface="Calibri" panose="020F0502020204030204" pitchFamily="34" charset="0"/>
                <a:cs typeface="Arial" panose="020B0604020202020204" pitchFamily="34" charset="0"/>
              </a:rPr>
              <a:t> </a:t>
            </a:r>
            <a:r>
              <a:rPr lang="en-US" altLang="zh-CN" sz="600" dirty="0">
                <a:latin typeface="Arial" panose="020B0604020202020204" pitchFamily="34" charset="0"/>
                <a:ea typeface="Calibri" panose="020F0502020204030204" pitchFamily="34" charset="0"/>
                <a:cs typeface="Arial" panose="020B0604020202020204" pitchFamily="34" charset="0"/>
              </a:rPr>
              <a:t>the</a:t>
            </a:r>
            <a:r>
              <a:rPr lang="zh-CN" altLang="en-US" sz="600" dirty="0">
                <a:latin typeface="Arial" panose="020B0604020202020204" pitchFamily="34" charset="0"/>
                <a:ea typeface="Calibri" panose="020F0502020204030204" pitchFamily="34" charset="0"/>
                <a:cs typeface="Arial" panose="020B0604020202020204" pitchFamily="34" charset="0"/>
              </a:rPr>
              <a:t> </a:t>
            </a:r>
            <a:r>
              <a:rPr lang="en-US" altLang="zh-CN" sz="600" dirty="0">
                <a:latin typeface="Arial" panose="020B0604020202020204" pitchFamily="34" charset="0"/>
                <a:ea typeface="Calibri" panose="020F0502020204030204" pitchFamily="34" charset="0"/>
                <a:cs typeface="Arial" panose="020B0604020202020204" pitchFamily="34" charset="0"/>
              </a:rPr>
              <a:t>model</a:t>
            </a:r>
            <a:endParaRPr lang="en-GB" sz="600" dirty="0">
              <a:latin typeface="Arial" panose="020B0604020202020204" pitchFamily="34" charset="0"/>
              <a:ea typeface="Calibri" panose="020F050202020403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2674CA04-BC08-E046-BDC3-41CC1EEACBAA}"/>
              </a:ext>
            </a:extLst>
          </p:cNvPr>
          <p:cNvSpPr txBox="1"/>
          <p:nvPr/>
        </p:nvSpPr>
        <p:spPr>
          <a:xfrm>
            <a:off x="120731" y="9614974"/>
            <a:ext cx="2272257" cy="996619"/>
          </a:xfrm>
          <a:prstGeom prst="rect">
            <a:avLst/>
          </a:prstGeom>
          <a:noFill/>
        </p:spPr>
        <p:txBody>
          <a:bodyPr wrap="square" rtlCol="0">
            <a:spAutoFit/>
          </a:bodyPr>
          <a:lstStyle/>
          <a:p>
            <a:pPr marL="171450" indent="-171450">
              <a:buFont typeface="Arial" panose="020B0604020202020204" pitchFamily="34" charset="0"/>
              <a:buChar char="•"/>
            </a:pPr>
            <a:r>
              <a:rPr lang="en-US" altLang="zh-CN" sz="800" dirty="0"/>
              <a:t>Expand dataset with diverse defects.</a:t>
            </a:r>
          </a:p>
          <a:p>
            <a:pPr marL="171450" indent="-171450">
              <a:buFont typeface="Arial" panose="020B0604020202020204" pitchFamily="34" charset="0"/>
              <a:buChar char="•"/>
            </a:pPr>
            <a:r>
              <a:rPr lang="en-US" altLang="zh-CN" sz="800" dirty="0"/>
              <a:t>Explore lightweight models for edge devices.</a:t>
            </a:r>
          </a:p>
          <a:p>
            <a:pPr marL="171450" indent="-171450">
              <a:buFont typeface="Arial" panose="020B0604020202020204" pitchFamily="34" charset="0"/>
              <a:buChar char="•"/>
            </a:pPr>
            <a:r>
              <a:rPr lang="en-US" altLang="zh-CN" sz="800" dirty="0"/>
              <a:t>Integrate temperature and metadata.</a:t>
            </a:r>
          </a:p>
          <a:p>
            <a:pPr marL="171450" indent="-171450">
              <a:buFont typeface="Arial" panose="020B0604020202020204" pitchFamily="34" charset="0"/>
              <a:buChar char="•"/>
            </a:pPr>
            <a:r>
              <a:rPr lang="en-US" altLang="zh-CN" sz="800" dirty="0"/>
              <a:t>Use advanced attention mechanisms.</a:t>
            </a:r>
          </a:p>
          <a:p>
            <a:pPr marL="171450" indent="-171450">
              <a:buFont typeface="Arial" panose="020B0604020202020204" pitchFamily="34" charset="0"/>
              <a:buChar char="•"/>
            </a:pPr>
            <a:r>
              <a:rPr lang="en-US" altLang="zh-CN" sz="800" dirty="0"/>
              <a:t>Investigate self-supervised learning</a:t>
            </a:r>
          </a:p>
          <a:p>
            <a:pPr marL="171450" indent="-171450">
              <a:buFont typeface="Arial" panose="020B0604020202020204" pitchFamily="34" charset="0"/>
              <a:buChar char="•"/>
            </a:pPr>
            <a:r>
              <a:rPr lang="en-US" altLang="zh-CN" sz="800" dirty="0"/>
              <a:t>Develop an end-to-end monitoring system.</a:t>
            </a:r>
          </a:p>
          <a:p>
            <a:pPr marL="171450" indent="-171450">
              <a:lnSpc>
                <a:spcPct val="150000"/>
              </a:lnSpc>
              <a:buFont typeface="Arial" panose="020B0604020202020204" pitchFamily="34" charset="0"/>
              <a:buChar char="•"/>
            </a:pPr>
            <a:endParaRPr lang="en-US" altLang="zh-CN" sz="800" dirty="0"/>
          </a:p>
        </p:txBody>
      </p:sp>
      <p:sp>
        <p:nvSpPr>
          <p:cNvPr id="21" name="文本框 20">
            <a:extLst>
              <a:ext uri="{FF2B5EF4-FFF2-40B4-BE49-F238E27FC236}">
                <a16:creationId xmlns:a16="http://schemas.microsoft.com/office/drawing/2014/main" id="{D009221E-7B05-36D9-CE05-EEC5C8C5B8BE}"/>
              </a:ext>
            </a:extLst>
          </p:cNvPr>
          <p:cNvSpPr txBox="1"/>
          <p:nvPr/>
        </p:nvSpPr>
        <p:spPr>
          <a:xfrm>
            <a:off x="44431" y="8369609"/>
            <a:ext cx="2470790" cy="1077218"/>
          </a:xfrm>
          <a:prstGeom prst="rect">
            <a:avLst/>
          </a:prstGeom>
          <a:noFill/>
        </p:spPr>
        <p:txBody>
          <a:bodyPr wrap="square" rtlCol="0">
            <a:spAutoFit/>
          </a:bodyPr>
          <a:lstStyle/>
          <a:p>
            <a:pPr algn="just"/>
            <a:r>
              <a:rPr lang="en-US" altLang="zh-CN" sz="800" dirty="0">
                <a:effectLst/>
                <a:latin typeface="Arial" panose="020B0604020202020204" pitchFamily="34" charset="0"/>
                <a:ea typeface="等线" panose="02010600030101010101" pitchFamily="2" charset="-122"/>
              </a:rPr>
              <a:t>It then uses the output of one of the convolutional layers of the model along with the predicted gradients to generate a weighted feature map, resulting in a heatmap which helping to understand the model's decision-making process. This allows us to observe the areas that the model focuses on when classifying a specific image, thereby enhancing the model's credibility</a:t>
            </a:r>
            <a:endParaRPr lang="en-GB" sz="800" dirty="0">
              <a:latin typeface="Arial" panose="020B0604020202020204" pitchFamily="34" charset="0"/>
              <a:cs typeface="Arial" panose="020B0604020202020204" pitchFamily="34" charset="0"/>
            </a:endParaRPr>
          </a:p>
        </p:txBody>
      </p:sp>
      <p:pic>
        <p:nvPicPr>
          <p:cNvPr id="18" name="图片 17">
            <a:extLst>
              <a:ext uri="{FF2B5EF4-FFF2-40B4-BE49-F238E27FC236}">
                <a16:creationId xmlns:a16="http://schemas.microsoft.com/office/drawing/2014/main" id="{67F83DAA-4335-9E1C-376C-AA22D66C9AFE}"/>
              </a:ext>
            </a:extLst>
          </p:cNvPr>
          <p:cNvPicPr>
            <a:picLocks noChangeAspect="1"/>
          </p:cNvPicPr>
          <p:nvPr/>
        </p:nvPicPr>
        <p:blipFill>
          <a:blip r:embed="rId4" cstate="print">
            <a:extLst>
              <a:ext uri="{28A0092B-C50C-407E-A947-70E740481C1C}">
                <a14:useLocalDpi xmlns:a14="http://schemas.microsoft.com/office/drawing/2010/main" val="0"/>
              </a:ext>
            </a:extLst>
          </a:blip>
          <a:srcRect l="3124" t="7263" r="7948" b="5220"/>
          <a:stretch/>
        </p:blipFill>
        <p:spPr>
          <a:xfrm>
            <a:off x="98229" y="2504712"/>
            <a:ext cx="2479505" cy="1251661"/>
          </a:xfrm>
          <a:prstGeom prst="rect">
            <a:avLst/>
          </a:prstGeom>
        </p:spPr>
      </p:pic>
      <p:sp>
        <p:nvSpPr>
          <p:cNvPr id="22" name="文本框 21">
            <a:extLst>
              <a:ext uri="{FF2B5EF4-FFF2-40B4-BE49-F238E27FC236}">
                <a16:creationId xmlns:a16="http://schemas.microsoft.com/office/drawing/2014/main" id="{A00F3DB4-5479-E929-82BD-12B686E2A300}"/>
              </a:ext>
            </a:extLst>
          </p:cNvPr>
          <p:cNvSpPr txBox="1"/>
          <p:nvPr/>
        </p:nvSpPr>
        <p:spPr>
          <a:xfrm>
            <a:off x="59201" y="3811968"/>
            <a:ext cx="1252229" cy="584775"/>
          </a:xfrm>
          <a:prstGeom prst="rect">
            <a:avLst/>
          </a:prstGeom>
          <a:noFill/>
        </p:spPr>
        <p:txBody>
          <a:bodyPr wrap="square" rtlCol="0">
            <a:spAutoFit/>
          </a:bodyPr>
          <a:lstStyle/>
          <a:p>
            <a:r>
              <a:rPr lang="en-US" altLang="zh-CN" sz="800" dirty="0">
                <a:latin typeface="Arial" panose="020B0604020202020204" pitchFamily="34" charset="0"/>
                <a:cs typeface="Arial" panose="020B0604020202020204" pitchFamily="34" charset="0"/>
              </a:rPr>
              <a:t>Images: 5,352 thermal images </a:t>
            </a:r>
          </a:p>
          <a:p>
            <a:r>
              <a:rPr lang="en-US" altLang="zh-CN" sz="800" dirty="0">
                <a:latin typeface="Arial" panose="020B0604020202020204" pitchFamily="34" charset="0"/>
                <a:cs typeface="Arial" panose="020B0604020202020204" pitchFamily="34" charset="0"/>
              </a:rPr>
              <a:t>Defective</a:t>
            </a:r>
            <a:r>
              <a:rPr lang="zh-CN" altLang="en-US" sz="800" dirty="0">
                <a:latin typeface="Arial" panose="020B0604020202020204" pitchFamily="34" charset="0"/>
                <a:cs typeface="Arial" panose="020B0604020202020204" pitchFamily="34" charset="0"/>
              </a:rPr>
              <a:t>：</a:t>
            </a:r>
            <a:r>
              <a:rPr lang="en-US" altLang="zh-CN" sz="800" dirty="0">
                <a:latin typeface="Arial" panose="020B0604020202020204" pitchFamily="34" charset="0"/>
                <a:cs typeface="Arial" panose="020B0604020202020204" pitchFamily="34" charset="0"/>
              </a:rPr>
              <a:t>4733 </a:t>
            </a:r>
          </a:p>
          <a:p>
            <a:r>
              <a:rPr lang="en-US" altLang="zh-CN" sz="800" dirty="0">
                <a:latin typeface="Arial" panose="020B0604020202020204" pitchFamily="34" charset="0"/>
                <a:cs typeface="Arial" panose="020B0604020202020204" pitchFamily="34" charset="0"/>
              </a:rPr>
              <a:t>Non-Defective</a:t>
            </a:r>
            <a:r>
              <a:rPr lang="zh-CN" altLang="en-US" sz="800" dirty="0">
                <a:latin typeface="Arial" panose="020B0604020202020204" pitchFamily="34" charset="0"/>
                <a:cs typeface="Arial" panose="020B0604020202020204" pitchFamily="34" charset="0"/>
              </a:rPr>
              <a:t>：</a:t>
            </a:r>
            <a:r>
              <a:rPr lang="en-US" altLang="zh-CN" sz="800" dirty="0">
                <a:latin typeface="Arial" panose="020B0604020202020204" pitchFamily="34" charset="0"/>
                <a:cs typeface="Arial" panose="020B0604020202020204" pitchFamily="34" charset="0"/>
              </a:rPr>
              <a:t>619</a:t>
            </a:r>
            <a:endParaRPr lang="zh-CN" altLang="en-US" sz="800" dirty="0">
              <a:latin typeface="Arial" panose="020B0604020202020204" pitchFamily="34" charset="0"/>
              <a:cs typeface="Arial" panose="020B0604020202020204" pitchFamily="34" charset="0"/>
            </a:endParaRPr>
          </a:p>
        </p:txBody>
      </p:sp>
      <p:pic>
        <p:nvPicPr>
          <p:cNvPr id="23" name="图片 22">
            <a:extLst>
              <a:ext uri="{FF2B5EF4-FFF2-40B4-BE49-F238E27FC236}">
                <a16:creationId xmlns:a16="http://schemas.microsoft.com/office/drawing/2014/main" id="{74C72C64-1C7A-CCB4-C5EA-4A0DE8D91AC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39" y="4346170"/>
            <a:ext cx="2511234" cy="655519"/>
          </a:xfrm>
          <a:prstGeom prst="rect">
            <a:avLst/>
          </a:prstGeom>
          <a:noFill/>
          <a:ln>
            <a:noFill/>
          </a:ln>
        </p:spPr>
      </p:pic>
      <p:sp>
        <p:nvSpPr>
          <p:cNvPr id="24" name="文本框 23">
            <a:extLst>
              <a:ext uri="{FF2B5EF4-FFF2-40B4-BE49-F238E27FC236}">
                <a16:creationId xmlns:a16="http://schemas.microsoft.com/office/drawing/2014/main" id="{E11A4C95-8202-E584-972B-B11017A0F9CA}"/>
              </a:ext>
            </a:extLst>
          </p:cNvPr>
          <p:cNvSpPr txBox="1"/>
          <p:nvPr/>
        </p:nvSpPr>
        <p:spPr>
          <a:xfrm>
            <a:off x="55295" y="5591025"/>
            <a:ext cx="2507781" cy="707886"/>
          </a:xfrm>
          <a:prstGeom prst="rect">
            <a:avLst/>
          </a:prstGeom>
          <a:noFill/>
        </p:spPr>
        <p:txBody>
          <a:bodyPr wrap="square" rtlCol="0">
            <a:spAutoFit/>
          </a:bodyPr>
          <a:lstStyle/>
          <a:p>
            <a:pPr algn="just"/>
            <a:r>
              <a:rPr lang="en-US" altLang="zh-CN" sz="800" dirty="0">
                <a:latin typeface="Arial" panose="020B0604020202020204" pitchFamily="34" charset="0"/>
                <a:cs typeface="Arial" panose="020B0604020202020204" pitchFamily="34" charset="0"/>
              </a:rPr>
              <a:t>There are three Separation split ratio used in the  project: 80:10:10, 70:20:10, 60:20:20.</a:t>
            </a:r>
          </a:p>
          <a:p>
            <a:pPr algn="just"/>
            <a:r>
              <a:rPr lang="en-US" altLang="zh-CN" sz="800" dirty="0">
                <a:latin typeface="Arial" panose="020B0604020202020204" pitchFamily="34" charset="0"/>
                <a:cs typeface="Arial" panose="020B0604020202020204" pitchFamily="34" charset="0"/>
              </a:rPr>
              <a:t>The images are resized the pixels to 128 * 128</a:t>
            </a:r>
          </a:p>
          <a:p>
            <a:pPr algn="just"/>
            <a:endParaRPr lang="en-US" altLang="zh-CN" sz="800" dirty="0">
              <a:latin typeface="Arial" panose="020B0604020202020204" pitchFamily="34" charset="0"/>
              <a:cs typeface="Arial" panose="020B0604020202020204" pitchFamily="34" charset="0"/>
            </a:endParaRPr>
          </a:p>
          <a:p>
            <a:pPr algn="just"/>
            <a:endParaRPr lang="zh-CN" altLang="en-US" sz="800" dirty="0">
              <a:latin typeface="Arial" panose="020B0604020202020204" pitchFamily="34" charset="0"/>
              <a:cs typeface="Arial" panose="020B0604020202020204" pitchFamily="34" charset="0"/>
            </a:endParaRPr>
          </a:p>
        </p:txBody>
      </p:sp>
      <p:pic>
        <p:nvPicPr>
          <p:cNvPr id="25" name="图片 24">
            <a:extLst>
              <a:ext uri="{FF2B5EF4-FFF2-40B4-BE49-F238E27FC236}">
                <a16:creationId xmlns:a16="http://schemas.microsoft.com/office/drawing/2014/main" id="{D5CF0BD0-1372-D4E0-38FF-77B2A5AF1C41}"/>
              </a:ext>
            </a:extLst>
          </p:cNvPr>
          <p:cNvPicPr>
            <a:picLocks noChangeAspect="1"/>
          </p:cNvPicPr>
          <p:nvPr/>
        </p:nvPicPr>
        <p:blipFill>
          <a:blip r:embed="rId6" cstate="print">
            <a:extLst>
              <a:ext uri="{28A0092B-C50C-407E-A947-70E740481C1C}">
                <a14:useLocalDpi xmlns:a14="http://schemas.microsoft.com/office/drawing/2010/main" val="0"/>
              </a:ext>
            </a:extLst>
          </a:blip>
          <a:srcRect l="11404" t="6824" r="8670" b="8406"/>
          <a:stretch/>
        </p:blipFill>
        <p:spPr bwMode="auto">
          <a:xfrm>
            <a:off x="98779" y="7407718"/>
            <a:ext cx="2474694" cy="874331"/>
          </a:xfrm>
          <a:prstGeom prst="rect">
            <a:avLst/>
          </a:prstGeom>
          <a:noFill/>
          <a:ln>
            <a:noFill/>
          </a:ln>
        </p:spPr>
      </p:pic>
      <p:sp>
        <p:nvSpPr>
          <p:cNvPr id="26" name="文本框 25">
            <a:extLst>
              <a:ext uri="{FF2B5EF4-FFF2-40B4-BE49-F238E27FC236}">
                <a16:creationId xmlns:a16="http://schemas.microsoft.com/office/drawing/2014/main" id="{227A6348-3ED4-EAFB-0F48-53E0F8AE6A37}"/>
              </a:ext>
            </a:extLst>
          </p:cNvPr>
          <p:cNvSpPr txBox="1"/>
          <p:nvPr/>
        </p:nvSpPr>
        <p:spPr>
          <a:xfrm>
            <a:off x="50016" y="6513416"/>
            <a:ext cx="2562893" cy="1077218"/>
          </a:xfrm>
          <a:prstGeom prst="rect">
            <a:avLst/>
          </a:prstGeom>
          <a:noFill/>
        </p:spPr>
        <p:txBody>
          <a:bodyPr wrap="square" rtlCol="0">
            <a:spAutoFit/>
          </a:bodyPr>
          <a:lstStyle/>
          <a:p>
            <a:pPr algn="just"/>
            <a:r>
              <a:rPr lang="en-US" altLang="zh-CN" sz="800" dirty="0">
                <a:effectLst/>
                <a:latin typeface="Arial" panose="020B0604020202020204" pitchFamily="34" charset="0"/>
                <a:ea typeface="等线" panose="02010600030101010101" pitchFamily="2" charset="-122"/>
              </a:rPr>
              <a:t>The goal of Explainable AI is to make AI systems more comprehensible and transparent without sacrificing performance. In addition, it </a:t>
            </a:r>
            <a:r>
              <a:rPr lang="en-US" altLang="zh-CN" sz="800" dirty="0">
                <a:effectLst/>
                <a:latin typeface="Arial" panose="020B0604020202020204" pitchFamily="34" charset="0"/>
                <a:ea typeface="等线" panose="02010600030101010101" pitchFamily="2" charset="-122"/>
                <a:cs typeface="Arial" panose="020B0604020202020204" pitchFamily="34" charset="0"/>
              </a:rPr>
              <a:t>allows non-experts to understand the model's behavior, increase user trust in AI system decisions, facilitate the diagnosis of biases or issues in the model, and ensure compliance with regulatory requirements.</a:t>
            </a:r>
            <a:endParaRPr lang="zh-CN" altLang="zh-CN" sz="800" dirty="0">
              <a:effectLst/>
              <a:latin typeface="Arial" panose="020B0604020202020204" pitchFamily="34" charset="0"/>
              <a:ea typeface="Calibri" panose="020F0502020204030204" pitchFamily="34" charset="0"/>
              <a:cs typeface="Arial" panose="020B0604020202020204" pitchFamily="34" charset="0"/>
            </a:endParaRPr>
          </a:p>
          <a:p>
            <a:pPr algn="just"/>
            <a:endParaRPr lang="zh-CN" altLang="en-US" sz="800" dirty="0"/>
          </a:p>
        </p:txBody>
      </p:sp>
      <p:pic>
        <p:nvPicPr>
          <p:cNvPr id="27" name="图片 26">
            <a:extLst>
              <a:ext uri="{FF2B5EF4-FFF2-40B4-BE49-F238E27FC236}">
                <a16:creationId xmlns:a16="http://schemas.microsoft.com/office/drawing/2014/main" id="{61A97B10-9D03-763E-44A5-71A47DAB2A4A}"/>
              </a:ext>
            </a:extLst>
          </p:cNvPr>
          <p:cNvPicPr>
            <a:picLocks noChangeAspect="1"/>
          </p:cNvPicPr>
          <p:nvPr/>
        </p:nvPicPr>
        <p:blipFill>
          <a:blip r:embed="rId7"/>
          <a:stretch>
            <a:fillRect/>
          </a:stretch>
        </p:blipFill>
        <p:spPr>
          <a:xfrm>
            <a:off x="2680438" y="2392550"/>
            <a:ext cx="1015262" cy="1122997"/>
          </a:xfrm>
          <a:prstGeom prst="rect">
            <a:avLst/>
          </a:prstGeom>
        </p:spPr>
      </p:pic>
      <p:sp>
        <p:nvSpPr>
          <p:cNvPr id="28" name="文本框 27">
            <a:extLst>
              <a:ext uri="{FF2B5EF4-FFF2-40B4-BE49-F238E27FC236}">
                <a16:creationId xmlns:a16="http://schemas.microsoft.com/office/drawing/2014/main" id="{2A17DBBB-CFB4-E9DD-92C9-28EF16AAEE2D}"/>
              </a:ext>
            </a:extLst>
          </p:cNvPr>
          <p:cNvSpPr txBox="1"/>
          <p:nvPr/>
        </p:nvSpPr>
        <p:spPr>
          <a:xfrm>
            <a:off x="4200666" y="3156640"/>
            <a:ext cx="1044265" cy="184666"/>
          </a:xfrm>
          <a:prstGeom prst="rect">
            <a:avLst/>
          </a:prstGeom>
          <a:noFill/>
        </p:spPr>
        <p:txBody>
          <a:bodyPr wrap="square" rtlCol="0">
            <a:spAutoFit/>
          </a:bodyPr>
          <a:lstStyle/>
          <a:p>
            <a:r>
              <a:rPr lang="en-US" altLang="zh-CN" sz="600" dirty="0">
                <a:latin typeface="Arial" panose="020B0604020202020204" pitchFamily="34" charset="0"/>
                <a:cs typeface="Arial" panose="020B0604020202020204" pitchFamily="34" charset="0"/>
              </a:rPr>
              <a:t>Figure 4. </a:t>
            </a:r>
            <a:r>
              <a:rPr lang="en-GB" altLang="zh-CN" sz="6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Attention Block</a:t>
            </a:r>
            <a:endParaRPr lang="zh-CN" altLang="en-US" sz="600" dirty="0">
              <a:latin typeface="Arial" panose="020B0604020202020204" pitchFamily="34" charset="0"/>
              <a:cs typeface="Arial" panose="020B0604020202020204" pitchFamily="34" charset="0"/>
            </a:endParaRPr>
          </a:p>
        </p:txBody>
      </p:sp>
      <p:pic>
        <p:nvPicPr>
          <p:cNvPr id="29" name="图片 28">
            <a:extLst>
              <a:ext uri="{FF2B5EF4-FFF2-40B4-BE49-F238E27FC236}">
                <a16:creationId xmlns:a16="http://schemas.microsoft.com/office/drawing/2014/main" id="{091D0CBE-6523-AAEB-3731-FCEEE29877C5}"/>
              </a:ext>
            </a:extLst>
          </p:cNvPr>
          <p:cNvPicPr>
            <a:picLocks noChangeAspect="1"/>
          </p:cNvPicPr>
          <p:nvPr/>
        </p:nvPicPr>
        <p:blipFill>
          <a:blip r:embed="rId8"/>
          <a:stretch>
            <a:fillRect/>
          </a:stretch>
        </p:blipFill>
        <p:spPr>
          <a:xfrm>
            <a:off x="3702498" y="2547407"/>
            <a:ext cx="2690279" cy="663477"/>
          </a:xfrm>
          <a:prstGeom prst="rect">
            <a:avLst/>
          </a:prstGeom>
        </p:spPr>
      </p:pic>
      <p:pic>
        <p:nvPicPr>
          <p:cNvPr id="30" name="图片 29">
            <a:extLst>
              <a:ext uri="{FF2B5EF4-FFF2-40B4-BE49-F238E27FC236}">
                <a16:creationId xmlns:a16="http://schemas.microsoft.com/office/drawing/2014/main" id="{8BB72ADC-4724-0054-8C40-C8FF35FDA725}"/>
              </a:ext>
            </a:extLst>
          </p:cNvPr>
          <p:cNvPicPr>
            <a:picLocks noChangeAspect="1"/>
          </p:cNvPicPr>
          <p:nvPr/>
        </p:nvPicPr>
        <p:blipFill>
          <a:blip r:embed="rId9"/>
          <a:stretch>
            <a:fillRect/>
          </a:stretch>
        </p:blipFill>
        <p:spPr>
          <a:xfrm>
            <a:off x="3750915" y="3292732"/>
            <a:ext cx="1517098" cy="961315"/>
          </a:xfrm>
          <a:prstGeom prst="rect">
            <a:avLst/>
          </a:prstGeom>
        </p:spPr>
      </p:pic>
      <p:sp>
        <p:nvSpPr>
          <p:cNvPr id="31" name="文本框 30">
            <a:extLst>
              <a:ext uri="{FF2B5EF4-FFF2-40B4-BE49-F238E27FC236}">
                <a16:creationId xmlns:a16="http://schemas.microsoft.com/office/drawing/2014/main" id="{B3A1F590-51EC-9E14-6E28-FB84AD5A719D}"/>
              </a:ext>
            </a:extLst>
          </p:cNvPr>
          <p:cNvSpPr txBox="1"/>
          <p:nvPr/>
        </p:nvSpPr>
        <p:spPr>
          <a:xfrm>
            <a:off x="4006126" y="4275010"/>
            <a:ext cx="1150468" cy="184666"/>
          </a:xfrm>
          <a:prstGeom prst="rect">
            <a:avLst/>
          </a:prstGeom>
          <a:noFill/>
        </p:spPr>
        <p:txBody>
          <a:bodyPr wrap="square" rtlCol="0">
            <a:spAutoFit/>
          </a:bodyPr>
          <a:lstStyle/>
          <a:p>
            <a:r>
              <a:rPr lang="en-US" altLang="zh-CN" sz="600" dirty="0">
                <a:latin typeface="Arial" panose="020B0604020202020204" pitchFamily="34" charset="0"/>
                <a:cs typeface="Arial" panose="020B0604020202020204" pitchFamily="34" charset="0"/>
              </a:rPr>
              <a:t>Figure 5. </a:t>
            </a:r>
            <a:r>
              <a:rPr lang="en-GB" altLang="zh-CN" sz="6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BiLSTM</a:t>
            </a:r>
            <a:r>
              <a:rPr lang="en-GB" altLang="zh-CN" sz="600" dirty="0">
                <a:solidFill>
                  <a:srgbClr val="000000"/>
                </a:solidFill>
                <a:effectLst/>
                <a:latin typeface="Arial" panose="020B0604020202020204" pitchFamily="34" charset="0"/>
                <a:ea typeface="Calibri" panose="020F0502020204030204" pitchFamily="34" charset="0"/>
                <a:cs typeface="Arial" panose="020B0604020202020204" pitchFamily="34" charset="0"/>
              </a:rPr>
              <a:t> Module</a:t>
            </a:r>
            <a:endParaRPr lang="zh-CN" altLang="en-US" sz="600" dirty="0">
              <a:latin typeface="Arial" panose="020B0604020202020204" pitchFamily="34" charset="0"/>
              <a:cs typeface="Arial" panose="020B0604020202020204" pitchFamily="34" charset="0"/>
            </a:endParaRPr>
          </a:p>
        </p:txBody>
      </p:sp>
      <p:pic>
        <p:nvPicPr>
          <p:cNvPr id="32" name="图片 31">
            <a:extLst>
              <a:ext uri="{FF2B5EF4-FFF2-40B4-BE49-F238E27FC236}">
                <a16:creationId xmlns:a16="http://schemas.microsoft.com/office/drawing/2014/main" id="{83E2C76B-497A-2D1C-A10B-9D1276C7AFB5}"/>
              </a:ext>
            </a:extLst>
          </p:cNvPr>
          <p:cNvPicPr>
            <a:picLocks noChangeAspect="1"/>
          </p:cNvPicPr>
          <p:nvPr/>
        </p:nvPicPr>
        <p:blipFill>
          <a:blip r:embed="rId10"/>
          <a:stretch>
            <a:fillRect/>
          </a:stretch>
        </p:blipFill>
        <p:spPr>
          <a:xfrm>
            <a:off x="2660645" y="4433077"/>
            <a:ext cx="4710852" cy="834059"/>
          </a:xfrm>
          <a:prstGeom prst="rect">
            <a:avLst/>
          </a:prstGeom>
        </p:spPr>
      </p:pic>
      <p:sp>
        <p:nvSpPr>
          <p:cNvPr id="33" name="文本框 32">
            <a:extLst>
              <a:ext uri="{FF2B5EF4-FFF2-40B4-BE49-F238E27FC236}">
                <a16:creationId xmlns:a16="http://schemas.microsoft.com/office/drawing/2014/main" id="{02F208F1-418C-11B9-7D16-4E0E7D33D8F6}"/>
              </a:ext>
            </a:extLst>
          </p:cNvPr>
          <p:cNvSpPr txBox="1"/>
          <p:nvPr/>
        </p:nvSpPr>
        <p:spPr>
          <a:xfrm>
            <a:off x="4581360" y="5199901"/>
            <a:ext cx="1150468" cy="184666"/>
          </a:xfrm>
          <a:prstGeom prst="rect">
            <a:avLst/>
          </a:prstGeom>
          <a:noFill/>
        </p:spPr>
        <p:txBody>
          <a:bodyPr wrap="square" rtlCol="0">
            <a:spAutoFit/>
          </a:bodyPr>
          <a:lstStyle/>
          <a:p>
            <a:r>
              <a:rPr lang="en-US" altLang="zh-CN" sz="600" dirty="0">
                <a:latin typeface="Arial" panose="020B0604020202020204" pitchFamily="34" charset="0"/>
                <a:cs typeface="Arial" panose="020B0604020202020204" pitchFamily="34" charset="0"/>
              </a:rPr>
              <a:t>Figure 6. </a:t>
            </a:r>
            <a:r>
              <a:rPr lang="en-GB" altLang="zh-CN" sz="600" dirty="0">
                <a:solidFill>
                  <a:srgbClr val="000000"/>
                </a:solidFill>
                <a:effectLst/>
                <a:latin typeface="Arial" panose="020B0604020202020204" pitchFamily="34" charset="0"/>
                <a:ea typeface="Calibri" panose="020F0502020204030204" pitchFamily="34" charset="0"/>
                <a:cs typeface="Arial" panose="020B0604020202020204" pitchFamily="34" charset="0"/>
              </a:rPr>
              <a:t>Proposed Model</a:t>
            </a:r>
            <a:endParaRPr lang="zh-CN" altLang="en-US" sz="600"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517DC5D2-1B8A-8C1F-C4BF-2837A564FFAB}"/>
              </a:ext>
            </a:extLst>
          </p:cNvPr>
          <p:cNvSpPr txBox="1"/>
          <p:nvPr/>
        </p:nvSpPr>
        <p:spPr>
          <a:xfrm>
            <a:off x="2628585" y="3569182"/>
            <a:ext cx="1220986" cy="1077218"/>
          </a:xfrm>
          <a:prstGeom prst="rect">
            <a:avLst/>
          </a:prstGeom>
          <a:noFill/>
        </p:spPr>
        <p:txBody>
          <a:bodyPr wrap="square" rtlCol="0">
            <a:spAutoFit/>
          </a:bodyPr>
          <a:lstStyle/>
          <a:p>
            <a:r>
              <a:rPr lang="en-US" altLang="zh-CN" sz="800" dirty="0">
                <a:effectLst/>
                <a:latin typeface="Arial" panose="020B0604020202020204" pitchFamily="34" charset="0"/>
                <a:ea typeface="等线" panose="02010600030101010101" pitchFamily="2" charset="-122"/>
              </a:rPr>
              <a:t>The proposed model is a hybrid deep learning architecture combining Inception modules, Bidirectional LSTM (</a:t>
            </a:r>
            <a:r>
              <a:rPr lang="en-US" altLang="zh-CN" sz="800" dirty="0" err="1">
                <a:effectLst/>
                <a:latin typeface="Arial" panose="020B0604020202020204" pitchFamily="34" charset="0"/>
                <a:ea typeface="等线" panose="02010600030101010101" pitchFamily="2" charset="-122"/>
              </a:rPr>
              <a:t>BiLSTM</a:t>
            </a:r>
            <a:r>
              <a:rPr lang="en-US" altLang="zh-CN" sz="800" dirty="0">
                <a:effectLst/>
                <a:latin typeface="Arial" panose="020B0604020202020204" pitchFamily="34" charset="0"/>
                <a:ea typeface="等线" panose="02010600030101010101" pitchFamily="2" charset="-122"/>
              </a:rPr>
              <a:t>) and add an Attention mechanism</a:t>
            </a:r>
            <a:endParaRPr lang="zh-CN" altLang="en-US" sz="800" dirty="0"/>
          </a:p>
        </p:txBody>
      </p:sp>
      <p:sp>
        <p:nvSpPr>
          <p:cNvPr id="35" name="文本框 34">
            <a:extLst>
              <a:ext uri="{FF2B5EF4-FFF2-40B4-BE49-F238E27FC236}">
                <a16:creationId xmlns:a16="http://schemas.microsoft.com/office/drawing/2014/main" id="{3A16DE16-5E52-C6C3-1E64-F24814E25F96}"/>
              </a:ext>
            </a:extLst>
          </p:cNvPr>
          <p:cNvSpPr txBox="1"/>
          <p:nvPr/>
        </p:nvSpPr>
        <p:spPr>
          <a:xfrm>
            <a:off x="5293070" y="3145471"/>
            <a:ext cx="2136832" cy="1323439"/>
          </a:xfrm>
          <a:prstGeom prst="rect">
            <a:avLst/>
          </a:prstGeom>
          <a:noFill/>
        </p:spPr>
        <p:txBody>
          <a:bodyPr wrap="square" rtlCol="0">
            <a:spAutoFit/>
          </a:bodyPr>
          <a:lstStyle/>
          <a:p>
            <a:r>
              <a:rPr lang="en-US" altLang="zh-CN" sz="800" dirty="0">
                <a:latin typeface="Arial" panose="020B0604020202020204" pitchFamily="34" charset="0"/>
                <a:cs typeface="Arial" panose="020B0604020202020204" pitchFamily="34" charset="0"/>
              </a:rPr>
              <a:t>The second step involves the Inception module, which extracts relevant features from the image. In the third step, a </a:t>
            </a:r>
            <a:r>
              <a:rPr lang="en-US" altLang="zh-CN" sz="800" dirty="0" err="1">
                <a:latin typeface="Arial" panose="020B0604020202020204" pitchFamily="34" charset="0"/>
                <a:cs typeface="Arial" panose="020B0604020202020204" pitchFamily="34" charset="0"/>
              </a:rPr>
              <a:t>BiLSTM</a:t>
            </a:r>
            <a:r>
              <a:rPr lang="en-US" altLang="zh-CN" sz="800" dirty="0">
                <a:latin typeface="Arial" panose="020B0604020202020204" pitchFamily="34" charset="0"/>
                <a:cs typeface="Arial" panose="020B0604020202020204" pitchFamily="34" charset="0"/>
              </a:rPr>
              <a:t> is applied to model temporal dependencies. The fourth step incorporates the Attention mechanism to prioritize important features.</a:t>
            </a:r>
          </a:p>
          <a:p>
            <a:r>
              <a:rPr lang="en-US" altLang="zh-CN" sz="800" dirty="0">
                <a:latin typeface="Arial" panose="020B0604020202020204" pitchFamily="34" charset="0"/>
                <a:cs typeface="Arial" panose="020B0604020202020204" pitchFamily="34" charset="0"/>
              </a:rPr>
              <a:t>Finally, the fully connected layer and output layer generate the final result, providing the probability of the image belonging to each category.</a:t>
            </a:r>
            <a:endParaRPr lang="zh-CN" altLang="en-US" dirty="0">
              <a:latin typeface="Arial" panose="020B0604020202020204" pitchFamily="34" charset="0"/>
              <a:cs typeface="Arial" panose="020B0604020202020204" pitchFamily="34" charset="0"/>
            </a:endParaRPr>
          </a:p>
        </p:txBody>
      </p:sp>
      <p:sp>
        <p:nvSpPr>
          <p:cNvPr id="36" name="文本框 35">
            <a:extLst>
              <a:ext uri="{FF2B5EF4-FFF2-40B4-BE49-F238E27FC236}">
                <a16:creationId xmlns:a16="http://schemas.microsoft.com/office/drawing/2014/main" id="{41A05230-B575-AF3C-8F0D-6976BC6C656A}"/>
              </a:ext>
            </a:extLst>
          </p:cNvPr>
          <p:cNvSpPr txBox="1"/>
          <p:nvPr/>
        </p:nvSpPr>
        <p:spPr>
          <a:xfrm>
            <a:off x="6342594" y="2386675"/>
            <a:ext cx="1178346" cy="1107996"/>
          </a:xfrm>
          <a:prstGeom prst="rect">
            <a:avLst/>
          </a:prstGeom>
          <a:noFill/>
        </p:spPr>
        <p:txBody>
          <a:bodyPr wrap="square" rtlCol="0">
            <a:spAutoFit/>
          </a:bodyPr>
          <a:lstStyle/>
          <a:p>
            <a:r>
              <a:rPr lang="en-US" altLang="zh-CN" sz="800" dirty="0">
                <a:latin typeface="Arial" panose="020B0604020202020204" pitchFamily="34" charset="0"/>
                <a:cs typeface="Arial" panose="020B0604020202020204" pitchFamily="34" charset="0"/>
              </a:rPr>
              <a:t>The proposed model consists of five main steps. First, an RGB image with the shape (128, 128, 3) is input into the model.</a:t>
            </a:r>
          </a:p>
          <a:p>
            <a:endParaRPr lang="zh-CN" altLang="en-US" dirty="0"/>
          </a:p>
        </p:txBody>
      </p:sp>
      <p:pic>
        <p:nvPicPr>
          <p:cNvPr id="37" name="图片 36">
            <a:extLst>
              <a:ext uri="{FF2B5EF4-FFF2-40B4-BE49-F238E27FC236}">
                <a16:creationId xmlns:a16="http://schemas.microsoft.com/office/drawing/2014/main" id="{34BB23F8-8F29-67D1-2BEA-BDB9D4DD2598}"/>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04321" y="5422731"/>
            <a:ext cx="915384" cy="709423"/>
          </a:xfrm>
          <a:prstGeom prst="rect">
            <a:avLst/>
          </a:prstGeom>
          <a:noFill/>
          <a:ln>
            <a:noFill/>
          </a:ln>
        </p:spPr>
      </p:pic>
      <p:pic>
        <p:nvPicPr>
          <p:cNvPr id="38" name="图片 37">
            <a:extLst>
              <a:ext uri="{FF2B5EF4-FFF2-40B4-BE49-F238E27FC236}">
                <a16:creationId xmlns:a16="http://schemas.microsoft.com/office/drawing/2014/main" id="{B61829FE-076F-AD03-67A7-B9561A2A8BB1}"/>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747788" y="5609294"/>
            <a:ext cx="787642" cy="621198"/>
          </a:xfrm>
          <a:prstGeom prst="rect">
            <a:avLst/>
          </a:prstGeom>
          <a:noFill/>
          <a:ln>
            <a:noFill/>
          </a:ln>
        </p:spPr>
      </p:pic>
      <p:sp>
        <p:nvSpPr>
          <p:cNvPr id="39" name="文本框 38">
            <a:extLst>
              <a:ext uri="{FF2B5EF4-FFF2-40B4-BE49-F238E27FC236}">
                <a16:creationId xmlns:a16="http://schemas.microsoft.com/office/drawing/2014/main" id="{90E9C6E4-925B-0531-5D00-17A03E45CECC}"/>
              </a:ext>
            </a:extLst>
          </p:cNvPr>
          <p:cNvSpPr txBox="1"/>
          <p:nvPr/>
        </p:nvSpPr>
        <p:spPr>
          <a:xfrm>
            <a:off x="3679141" y="6181108"/>
            <a:ext cx="1051606" cy="184666"/>
          </a:xfrm>
          <a:prstGeom prst="rect">
            <a:avLst/>
          </a:prstGeom>
          <a:noFill/>
        </p:spPr>
        <p:txBody>
          <a:bodyPr wrap="square" rtlCol="0">
            <a:spAutoFit/>
          </a:bodyPr>
          <a:lstStyle/>
          <a:p>
            <a:r>
              <a:rPr lang="en-GB" sz="600" dirty="0">
                <a:latin typeface="Arial" panose="020B0604020202020204" pitchFamily="34" charset="0"/>
                <a:cs typeface="Arial" panose="020B0604020202020204" pitchFamily="34" charset="0"/>
              </a:rPr>
              <a:t>Figure 8. </a:t>
            </a:r>
            <a:r>
              <a:rPr lang="en-GB" altLang="zh-CN" sz="600" dirty="0">
                <a:effectLst/>
                <a:latin typeface="Arial" panose="020B0604020202020204" pitchFamily="34" charset="0"/>
                <a:ea typeface="等线" panose="02010600030101010101" pitchFamily="2" charset="-122"/>
                <a:cs typeface="Arial" panose="020B0604020202020204" pitchFamily="34" charset="0"/>
              </a:rPr>
              <a:t>Accuracy curve</a:t>
            </a:r>
            <a:endParaRPr lang="en-GB" sz="600" dirty="0">
              <a:latin typeface="Arial" panose="020B0604020202020204" pitchFamily="34" charset="0"/>
              <a:cs typeface="Arial" panose="020B0604020202020204" pitchFamily="34" charset="0"/>
            </a:endParaRPr>
          </a:p>
        </p:txBody>
      </p:sp>
      <p:pic>
        <p:nvPicPr>
          <p:cNvPr id="40" name="图片 39">
            <a:extLst>
              <a:ext uri="{FF2B5EF4-FFF2-40B4-BE49-F238E27FC236}">
                <a16:creationId xmlns:a16="http://schemas.microsoft.com/office/drawing/2014/main" id="{E554A303-14AC-FBB0-D60C-C3ECE41A3D9A}"/>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96435" y="5586928"/>
            <a:ext cx="1624040" cy="639032"/>
          </a:xfrm>
          <a:prstGeom prst="rect">
            <a:avLst/>
          </a:prstGeom>
          <a:noFill/>
          <a:ln>
            <a:noFill/>
          </a:ln>
        </p:spPr>
      </p:pic>
      <p:sp>
        <p:nvSpPr>
          <p:cNvPr id="41" name="文本框 40">
            <a:extLst>
              <a:ext uri="{FF2B5EF4-FFF2-40B4-BE49-F238E27FC236}">
                <a16:creationId xmlns:a16="http://schemas.microsoft.com/office/drawing/2014/main" id="{6478FC3B-3F82-7BBF-9058-26CDF4E6D1EF}"/>
              </a:ext>
            </a:extLst>
          </p:cNvPr>
          <p:cNvSpPr txBox="1"/>
          <p:nvPr/>
        </p:nvSpPr>
        <p:spPr>
          <a:xfrm>
            <a:off x="4954428" y="6176182"/>
            <a:ext cx="908053" cy="184344"/>
          </a:xfrm>
          <a:prstGeom prst="rect">
            <a:avLst/>
          </a:prstGeom>
          <a:noFill/>
        </p:spPr>
        <p:txBody>
          <a:bodyPr wrap="square" rtlCol="0">
            <a:spAutoFit/>
          </a:bodyPr>
          <a:lstStyle/>
          <a:p>
            <a:r>
              <a:rPr lang="en-GB" sz="600" dirty="0">
                <a:latin typeface="Arial" panose="020B0604020202020204" pitchFamily="34" charset="0"/>
                <a:cs typeface="Arial" panose="020B0604020202020204" pitchFamily="34" charset="0"/>
              </a:rPr>
              <a:t>Figure 9. </a:t>
            </a:r>
            <a:r>
              <a:rPr lang="en-GB" altLang="zh-CN" sz="600" dirty="0">
                <a:effectLst/>
                <a:latin typeface="Arial" panose="020B0604020202020204" pitchFamily="34" charset="0"/>
                <a:ea typeface="等线" panose="02010600030101010101" pitchFamily="2" charset="-122"/>
                <a:cs typeface="Arial" panose="020B0604020202020204" pitchFamily="34" charset="0"/>
              </a:rPr>
              <a:t>AUC curve</a:t>
            </a:r>
            <a:endParaRPr lang="en-GB" sz="600" dirty="0">
              <a:latin typeface="Arial" panose="020B0604020202020204" pitchFamily="34" charset="0"/>
              <a:cs typeface="Arial" panose="020B0604020202020204" pitchFamily="34" charset="0"/>
            </a:endParaRPr>
          </a:p>
        </p:txBody>
      </p:sp>
      <p:pic>
        <p:nvPicPr>
          <p:cNvPr id="48" name="图片 47">
            <a:extLst>
              <a:ext uri="{FF2B5EF4-FFF2-40B4-BE49-F238E27FC236}">
                <a16:creationId xmlns:a16="http://schemas.microsoft.com/office/drawing/2014/main" id="{BF92DF78-3EA4-FC08-4904-598D33613929}"/>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317404" y="5412958"/>
            <a:ext cx="1078201" cy="1141154"/>
          </a:xfrm>
          <a:prstGeom prst="rect">
            <a:avLst/>
          </a:prstGeom>
          <a:noFill/>
          <a:ln>
            <a:noFill/>
          </a:ln>
        </p:spPr>
      </p:pic>
      <p:graphicFrame>
        <p:nvGraphicFramePr>
          <p:cNvPr id="55" name="表格 54">
            <a:extLst>
              <a:ext uri="{FF2B5EF4-FFF2-40B4-BE49-F238E27FC236}">
                <a16:creationId xmlns:a16="http://schemas.microsoft.com/office/drawing/2014/main" id="{AA94930F-CC6E-E870-9116-9BCB1D4B6DDE}"/>
              </a:ext>
            </a:extLst>
          </p:cNvPr>
          <p:cNvGraphicFramePr>
            <a:graphicFrameLocks noGrp="1"/>
          </p:cNvGraphicFramePr>
          <p:nvPr>
            <p:extLst>
              <p:ext uri="{D42A27DB-BD31-4B8C-83A1-F6EECF244321}">
                <p14:modId xmlns:p14="http://schemas.microsoft.com/office/powerpoint/2010/main" val="903422552"/>
              </p:ext>
            </p:extLst>
          </p:nvPr>
        </p:nvGraphicFramePr>
        <p:xfrm>
          <a:off x="2677672" y="6698685"/>
          <a:ext cx="4741542" cy="545848"/>
        </p:xfrm>
        <a:graphic>
          <a:graphicData uri="http://schemas.openxmlformats.org/drawingml/2006/table">
            <a:tbl>
              <a:tblPr firstRow="1" firstCol="1" bandRow="1">
                <a:tableStyleId>{00A15C55-8517-42AA-B614-E9B94910E393}</a:tableStyleId>
              </a:tblPr>
              <a:tblGrid>
                <a:gridCol w="572535">
                  <a:extLst>
                    <a:ext uri="{9D8B030D-6E8A-4147-A177-3AD203B41FA5}">
                      <a16:colId xmlns:a16="http://schemas.microsoft.com/office/drawing/2014/main" val="393359473"/>
                    </a:ext>
                  </a:extLst>
                </a:gridCol>
                <a:gridCol w="647081">
                  <a:extLst>
                    <a:ext uri="{9D8B030D-6E8A-4147-A177-3AD203B41FA5}">
                      <a16:colId xmlns:a16="http://schemas.microsoft.com/office/drawing/2014/main" val="856365246"/>
                    </a:ext>
                  </a:extLst>
                </a:gridCol>
                <a:gridCol w="503060">
                  <a:extLst>
                    <a:ext uri="{9D8B030D-6E8A-4147-A177-3AD203B41FA5}">
                      <a16:colId xmlns:a16="http://schemas.microsoft.com/office/drawing/2014/main" val="1571995020"/>
                    </a:ext>
                  </a:extLst>
                </a:gridCol>
                <a:gridCol w="647081">
                  <a:extLst>
                    <a:ext uri="{9D8B030D-6E8A-4147-A177-3AD203B41FA5}">
                      <a16:colId xmlns:a16="http://schemas.microsoft.com/office/drawing/2014/main" val="708463206"/>
                    </a:ext>
                  </a:extLst>
                </a:gridCol>
                <a:gridCol w="647081">
                  <a:extLst>
                    <a:ext uri="{9D8B030D-6E8A-4147-A177-3AD203B41FA5}">
                      <a16:colId xmlns:a16="http://schemas.microsoft.com/office/drawing/2014/main" val="1311661624"/>
                    </a:ext>
                  </a:extLst>
                </a:gridCol>
                <a:gridCol w="503060">
                  <a:extLst>
                    <a:ext uri="{9D8B030D-6E8A-4147-A177-3AD203B41FA5}">
                      <a16:colId xmlns:a16="http://schemas.microsoft.com/office/drawing/2014/main" val="1719653832"/>
                    </a:ext>
                  </a:extLst>
                </a:gridCol>
                <a:gridCol w="719091">
                  <a:extLst>
                    <a:ext uri="{9D8B030D-6E8A-4147-A177-3AD203B41FA5}">
                      <a16:colId xmlns:a16="http://schemas.microsoft.com/office/drawing/2014/main" val="2615174515"/>
                    </a:ext>
                  </a:extLst>
                </a:gridCol>
                <a:gridCol w="502553">
                  <a:extLst>
                    <a:ext uri="{9D8B030D-6E8A-4147-A177-3AD203B41FA5}">
                      <a16:colId xmlns:a16="http://schemas.microsoft.com/office/drawing/2014/main" val="679517982"/>
                    </a:ext>
                  </a:extLst>
                </a:gridCol>
              </a:tblGrid>
              <a:tr h="227323">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Split Ratio</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Accuracy</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Loss</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Precision</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Recall/Sensitivity</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AUC</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Specificity</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F1-Score</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93094701"/>
                  </a:ext>
                </a:extLst>
              </a:tr>
              <a:tr h="106175">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80:10:10</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0.9142</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0.0456</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0.9142</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0.9142</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0.9684</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0.3898</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0.9540</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31093184"/>
                  </a:ext>
                </a:extLst>
              </a:tr>
              <a:tr h="106175">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70:20:10</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0.9156</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0.0464</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0.9156</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0.9156</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0.9677</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0.3518</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0.9533</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39678179"/>
                  </a:ext>
                </a:extLst>
              </a:tr>
              <a:tr h="106175">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60:20:20</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0.8870</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0.0559</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0.8870</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latin typeface="Arial" panose="020B0604020202020204" pitchFamily="34" charset="0"/>
                          <a:cs typeface="Arial" panose="020B0604020202020204" pitchFamily="34" charset="0"/>
                        </a:rPr>
                        <a:t>0.8870</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0.9544</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0.3284</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latin typeface="Arial" panose="020B0604020202020204" pitchFamily="34" charset="0"/>
                          <a:cs typeface="Arial" panose="020B0604020202020204" pitchFamily="34" charset="0"/>
                        </a:rPr>
                        <a:t>0.9392</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32292817"/>
                  </a:ext>
                </a:extLst>
              </a:tr>
            </a:tbl>
          </a:graphicData>
        </a:graphic>
      </p:graphicFrame>
      <p:graphicFrame>
        <p:nvGraphicFramePr>
          <p:cNvPr id="57" name="表格 56">
            <a:extLst>
              <a:ext uri="{FF2B5EF4-FFF2-40B4-BE49-F238E27FC236}">
                <a16:creationId xmlns:a16="http://schemas.microsoft.com/office/drawing/2014/main" id="{339E8F40-8F99-48BB-14EA-893C598D8B39}"/>
              </a:ext>
            </a:extLst>
          </p:cNvPr>
          <p:cNvGraphicFramePr>
            <a:graphicFrameLocks noGrp="1"/>
          </p:cNvGraphicFramePr>
          <p:nvPr>
            <p:extLst>
              <p:ext uri="{D42A27DB-BD31-4B8C-83A1-F6EECF244321}">
                <p14:modId xmlns:p14="http://schemas.microsoft.com/office/powerpoint/2010/main" val="3519175596"/>
              </p:ext>
            </p:extLst>
          </p:nvPr>
        </p:nvGraphicFramePr>
        <p:xfrm>
          <a:off x="2677673" y="7346672"/>
          <a:ext cx="4741541" cy="656957"/>
        </p:xfrm>
        <a:graphic>
          <a:graphicData uri="http://schemas.openxmlformats.org/drawingml/2006/table">
            <a:tbl>
              <a:tblPr firstRow="1" firstCol="1" bandRow="1">
                <a:tableStyleId>{00A15C55-8517-42AA-B614-E9B94910E393}</a:tableStyleId>
              </a:tblPr>
              <a:tblGrid>
                <a:gridCol w="572535">
                  <a:extLst>
                    <a:ext uri="{9D8B030D-6E8A-4147-A177-3AD203B41FA5}">
                      <a16:colId xmlns:a16="http://schemas.microsoft.com/office/drawing/2014/main" val="520143263"/>
                    </a:ext>
                  </a:extLst>
                </a:gridCol>
                <a:gridCol w="647081">
                  <a:extLst>
                    <a:ext uri="{9D8B030D-6E8A-4147-A177-3AD203B41FA5}">
                      <a16:colId xmlns:a16="http://schemas.microsoft.com/office/drawing/2014/main" val="3548685192"/>
                    </a:ext>
                  </a:extLst>
                </a:gridCol>
                <a:gridCol w="503060">
                  <a:extLst>
                    <a:ext uri="{9D8B030D-6E8A-4147-A177-3AD203B41FA5}">
                      <a16:colId xmlns:a16="http://schemas.microsoft.com/office/drawing/2014/main" val="1879371628"/>
                    </a:ext>
                  </a:extLst>
                </a:gridCol>
                <a:gridCol w="640077">
                  <a:extLst>
                    <a:ext uri="{9D8B030D-6E8A-4147-A177-3AD203B41FA5}">
                      <a16:colId xmlns:a16="http://schemas.microsoft.com/office/drawing/2014/main" val="4285903854"/>
                    </a:ext>
                  </a:extLst>
                </a:gridCol>
                <a:gridCol w="654085">
                  <a:extLst>
                    <a:ext uri="{9D8B030D-6E8A-4147-A177-3AD203B41FA5}">
                      <a16:colId xmlns:a16="http://schemas.microsoft.com/office/drawing/2014/main" val="1461739025"/>
                    </a:ext>
                  </a:extLst>
                </a:gridCol>
                <a:gridCol w="503060">
                  <a:extLst>
                    <a:ext uri="{9D8B030D-6E8A-4147-A177-3AD203B41FA5}">
                      <a16:colId xmlns:a16="http://schemas.microsoft.com/office/drawing/2014/main" val="547126140"/>
                    </a:ext>
                  </a:extLst>
                </a:gridCol>
                <a:gridCol w="719090">
                  <a:extLst>
                    <a:ext uri="{9D8B030D-6E8A-4147-A177-3AD203B41FA5}">
                      <a16:colId xmlns:a16="http://schemas.microsoft.com/office/drawing/2014/main" val="920549704"/>
                    </a:ext>
                  </a:extLst>
                </a:gridCol>
                <a:gridCol w="502553">
                  <a:extLst>
                    <a:ext uri="{9D8B030D-6E8A-4147-A177-3AD203B41FA5}">
                      <a16:colId xmlns:a16="http://schemas.microsoft.com/office/drawing/2014/main" val="2650261304"/>
                    </a:ext>
                  </a:extLst>
                </a:gridCol>
              </a:tblGrid>
              <a:tr h="134733">
                <a:tc>
                  <a:txBody>
                    <a:bodyPr/>
                    <a:lstStyle/>
                    <a:p>
                      <a:pPr>
                        <a:lnSpc>
                          <a:spcPct val="150000"/>
                        </a:lnSpc>
                        <a:spcAft>
                          <a:spcPts val="800"/>
                        </a:spcAft>
                        <a:buNone/>
                      </a:pPr>
                      <a:r>
                        <a:rPr lang="en-US" sz="500" dirty="0">
                          <a:effectLst/>
                        </a:rPr>
                        <a:t>Model</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Accuracy</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Loss</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Precision</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Recall/Sensitivity</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AUC</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Specificity</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F1-Score</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53331290"/>
                  </a:ext>
                </a:extLst>
              </a:tr>
              <a:tr h="81467">
                <a:tc>
                  <a:txBody>
                    <a:bodyPr/>
                    <a:lstStyle/>
                    <a:p>
                      <a:pPr>
                        <a:lnSpc>
                          <a:spcPct val="150000"/>
                        </a:lnSpc>
                        <a:spcAft>
                          <a:spcPts val="800"/>
                        </a:spcAft>
                        <a:buNone/>
                      </a:pPr>
                      <a:r>
                        <a:rPr lang="en-US" sz="500">
                          <a:effectLst/>
                        </a:rPr>
                        <a:t>Proposed</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0.9156</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0.0464</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0.9156</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0.9156</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0.9677</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0.3519</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0.9533</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20865521"/>
                  </a:ext>
                </a:extLst>
              </a:tr>
              <a:tr h="81467">
                <a:tc>
                  <a:txBody>
                    <a:bodyPr/>
                    <a:lstStyle/>
                    <a:p>
                      <a:pPr>
                        <a:lnSpc>
                          <a:spcPct val="150000"/>
                        </a:lnSpc>
                        <a:spcAft>
                          <a:spcPts val="800"/>
                        </a:spcAft>
                        <a:buNone/>
                      </a:pPr>
                      <a:r>
                        <a:rPr lang="en-US" sz="500">
                          <a:effectLst/>
                        </a:rPr>
                        <a:t>Inception</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0.9043</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0.0492</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0.9043</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0.9043</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0.9651</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0.2241</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0.9550</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67437555"/>
                  </a:ext>
                </a:extLst>
              </a:tr>
              <a:tr h="172761">
                <a:tc>
                  <a:txBody>
                    <a:bodyPr/>
                    <a:lstStyle/>
                    <a:p>
                      <a:pPr>
                        <a:lnSpc>
                          <a:spcPct val="150000"/>
                        </a:lnSpc>
                        <a:spcAft>
                          <a:spcPts val="800"/>
                        </a:spcAft>
                        <a:buNone/>
                      </a:pPr>
                      <a:r>
                        <a:rPr lang="en-US" sz="500">
                          <a:effectLst/>
                        </a:rPr>
                        <a:t>Inception_Attention</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0.9193</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0.0460</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0.9193</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0.9193</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0.9697</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0.3442</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0.9633</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33240526"/>
                  </a:ext>
                </a:extLst>
              </a:tr>
              <a:tr h="81467">
                <a:tc>
                  <a:txBody>
                    <a:bodyPr/>
                    <a:lstStyle/>
                    <a:p>
                      <a:pPr>
                        <a:lnSpc>
                          <a:spcPct val="150000"/>
                        </a:lnSpc>
                        <a:spcAft>
                          <a:spcPts val="800"/>
                        </a:spcAft>
                        <a:buNone/>
                      </a:pPr>
                      <a:r>
                        <a:rPr lang="en-US" sz="500">
                          <a:effectLst/>
                        </a:rPr>
                        <a:t>CNN</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0.9118</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0.0556</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0.9118</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0.9118</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0.9565</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a:effectLst/>
                        </a:rPr>
                        <a:t>0.2787</a:t>
                      </a:r>
                      <a:endParaRPr lang="zh-CN" sz="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spcAft>
                          <a:spcPts val="800"/>
                        </a:spcAft>
                        <a:buNone/>
                      </a:pPr>
                      <a:r>
                        <a:rPr lang="en-US" sz="500" dirty="0">
                          <a:effectLst/>
                        </a:rPr>
                        <a:t>0.9581</a:t>
                      </a:r>
                      <a:endParaRPr lang="zh-CN" sz="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09864429"/>
                  </a:ext>
                </a:extLst>
              </a:tr>
            </a:tbl>
          </a:graphicData>
        </a:graphic>
      </p:graphicFrame>
      <p:sp>
        <p:nvSpPr>
          <p:cNvPr id="69" name="文本框 68">
            <a:extLst>
              <a:ext uri="{FF2B5EF4-FFF2-40B4-BE49-F238E27FC236}">
                <a16:creationId xmlns:a16="http://schemas.microsoft.com/office/drawing/2014/main" id="{AD841AD3-4CE7-ABE6-46C2-E2C40A23B320}"/>
              </a:ext>
            </a:extLst>
          </p:cNvPr>
          <p:cNvSpPr txBox="1"/>
          <p:nvPr/>
        </p:nvSpPr>
        <p:spPr>
          <a:xfrm>
            <a:off x="4100544" y="7196614"/>
            <a:ext cx="2129624" cy="184666"/>
          </a:xfrm>
          <a:prstGeom prst="rect">
            <a:avLst/>
          </a:prstGeom>
          <a:noFill/>
        </p:spPr>
        <p:txBody>
          <a:bodyPr wrap="square" rtlCol="0">
            <a:spAutoFit/>
          </a:bodyPr>
          <a:lstStyle/>
          <a:p>
            <a:r>
              <a:rPr lang="en-GB" altLang="zh-CN" sz="600" dirty="0">
                <a:effectLst/>
                <a:latin typeface="Arial" panose="020B0604020202020204" pitchFamily="34" charset="0"/>
                <a:ea typeface="等线" panose="02010600030101010101" pitchFamily="2" charset="-122"/>
                <a:cs typeface="Arial" panose="020B0604020202020204" pitchFamily="34" charset="0"/>
              </a:rPr>
              <a:t>Table 1. </a:t>
            </a:r>
            <a:r>
              <a:rPr lang="en-US" altLang="zh-CN" sz="600" dirty="0">
                <a:effectLst/>
                <a:latin typeface="Arial" panose="020B0604020202020204" pitchFamily="34" charset="0"/>
                <a:ea typeface="Calibri" panose="020F0502020204030204" pitchFamily="34" charset="0"/>
                <a:cs typeface="Arial" panose="020B0604020202020204" pitchFamily="34" charset="0"/>
              </a:rPr>
              <a:t>Overall Comparison of three split radio</a:t>
            </a:r>
            <a:endParaRPr lang="en-GB" dirty="0"/>
          </a:p>
        </p:txBody>
      </p:sp>
      <p:sp>
        <p:nvSpPr>
          <p:cNvPr id="70" name="文本框 69">
            <a:extLst>
              <a:ext uri="{FF2B5EF4-FFF2-40B4-BE49-F238E27FC236}">
                <a16:creationId xmlns:a16="http://schemas.microsoft.com/office/drawing/2014/main" id="{62F0F8A6-B515-379A-AF47-728CE2BC539C}"/>
              </a:ext>
            </a:extLst>
          </p:cNvPr>
          <p:cNvSpPr txBox="1"/>
          <p:nvPr/>
        </p:nvSpPr>
        <p:spPr>
          <a:xfrm>
            <a:off x="4199519" y="7951236"/>
            <a:ext cx="1701024" cy="184666"/>
          </a:xfrm>
          <a:prstGeom prst="rect">
            <a:avLst/>
          </a:prstGeom>
          <a:noFill/>
        </p:spPr>
        <p:txBody>
          <a:bodyPr wrap="square" rtlCol="0">
            <a:spAutoFit/>
          </a:bodyPr>
          <a:lstStyle/>
          <a:p>
            <a:r>
              <a:rPr lang="en-GB" altLang="zh-CN" sz="600" dirty="0">
                <a:effectLst/>
                <a:latin typeface="Arial" panose="020B0604020202020204" pitchFamily="34" charset="0"/>
                <a:ea typeface="等线" panose="02010600030101010101" pitchFamily="2" charset="-122"/>
                <a:cs typeface="Arial" panose="020B0604020202020204" pitchFamily="34" charset="0"/>
              </a:rPr>
              <a:t>Table 2. </a:t>
            </a:r>
            <a:r>
              <a:rPr lang="en-US" altLang="zh-CN" sz="600" dirty="0">
                <a:effectLst/>
                <a:latin typeface="Arial" panose="020B0604020202020204" pitchFamily="34" charset="0"/>
                <a:ea typeface="Calibri" panose="020F0502020204030204" pitchFamily="34" charset="0"/>
                <a:cs typeface="Arial" panose="020B0604020202020204" pitchFamily="34" charset="0"/>
              </a:rPr>
              <a:t>Overall Comparison of four models</a:t>
            </a:r>
            <a:endParaRPr lang="en-GB" dirty="0"/>
          </a:p>
        </p:txBody>
      </p:sp>
      <p:sp>
        <p:nvSpPr>
          <p:cNvPr id="91" name="文本框 90">
            <a:extLst>
              <a:ext uri="{FF2B5EF4-FFF2-40B4-BE49-F238E27FC236}">
                <a16:creationId xmlns:a16="http://schemas.microsoft.com/office/drawing/2014/main" id="{E6EAE0F1-E387-ED71-2A3C-80F93F3B4B9B}"/>
              </a:ext>
            </a:extLst>
          </p:cNvPr>
          <p:cNvSpPr txBox="1"/>
          <p:nvPr/>
        </p:nvSpPr>
        <p:spPr>
          <a:xfrm>
            <a:off x="2631463" y="8025375"/>
            <a:ext cx="4832347" cy="461665"/>
          </a:xfrm>
          <a:prstGeom prst="rect">
            <a:avLst/>
          </a:prstGeom>
          <a:noFill/>
        </p:spPr>
        <p:txBody>
          <a:bodyPr wrap="square" rtlCol="0">
            <a:spAutoFit/>
          </a:bodyPr>
          <a:lstStyle/>
          <a:p>
            <a:pPr algn="just"/>
            <a:r>
              <a:rPr lang="en-US" sz="800" dirty="0">
                <a:latin typeface="Arial" panose="020B0604020202020204" pitchFamily="34" charset="0"/>
                <a:cs typeface="Arial" panose="020B0604020202020204" pitchFamily="34" charset="0"/>
              </a:rPr>
              <a:t>The table 2 above show the comparison among three different split radio and among four model. The comparison shows that proposed model is the most balanced and robust across multiple metrics.</a:t>
            </a:r>
          </a:p>
          <a:p>
            <a:pPr algn="just"/>
            <a:endParaRPr lang="en-GB" sz="800" dirty="0">
              <a:latin typeface="Arial" panose="020B0604020202020204" pitchFamily="34" charset="0"/>
              <a:cs typeface="Arial" panose="020B0604020202020204" pitchFamily="34" charset="0"/>
            </a:endParaRPr>
          </a:p>
        </p:txBody>
      </p:sp>
      <p:pic>
        <p:nvPicPr>
          <p:cNvPr id="97" name="图片 96">
            <a:extLst>
              <a:ext uri="{FF2B5EF4-FFF2-40B4-BE49-F238E27FC236}">
                <a16:creationId xmlns:a16="http://schemas.microsoft.com/office/drawing/2014/main" id="{8B8DF7A8-98E0-CDB1-9106-B1866B92FEA3}"/>
              </a:ext>
            </a:extLst>
          </p:cNvPr>
          <p:cNvPicPr>
            <a:picLocks noChangeAspect="1"/>
          </p:cNvPicPr>
          <p:nvPr/>
        </p:nvPicPr>
        <p:blipFill>
          <a:blip r:embed="rId15"/>
          <a:srcRect l="6921" r="11971"/>
          <a:stretch/>
        </p:blipFill>
        <p:spPr>
          <a:xfrm>
            <a:off x="2676554" y="8524716"/>
            <a:ext cx="1629784" cy="1096095"/>
          </a:xfrm>
          <a:prstGeom prst="rect">
            <a:avLst/>
          </a:prstGeom>
        </p:spPr>
      </p:pic>
      <p:pic>
        <p:nvPicPr>
          <p:cNvPr id="98" name="图片 97">
            <a:extLst>
              <a:ext uri="{FF2B5EF4-FFF2-40B4-BE49-F238E27FC236}">
                <a16:creationId xmlns:a16="http://schemas.microsoft.com/office/drawing/2014/main" id="{7F7DC2C4-35F9-1983-3D76-E56033DF7021}"/>
              </a:ext>
            </a:extLst>
          </p:cNvPr>
          <p:cNvPicPr>
            <a:picLocks noChangeAspect="1"/>
          </p:cNvPicPr>
          <p:nvPr/>
        </p:nvPicPr>
        <p:blipFill>
          <a:blip r:embed="rId16"/>
          <a:srcRect l="10786" r="15440"/>
          <a:stretch/>
        </p:blipFill>
        <p:spPr>
          <a:xfrm>
            <a:off x="4369465" y="8520760"/>
            <a:ext cx="1457184" cy="1096096"/>
          </a:xfrm>
          <a:prstGeom prst="rect">
            <a:avLst/>
          </a:prstGeom>
        </p:spPr>
      </p:pic>
      <p:pic>
        <p:nvPicPr>
          <p:cNvPr id="99" name="图片 98">
            <a:extLst>
              <a:ext uri="{FF2B5EF4-FFF2-40B4-BE49-F238E27FC236}">
                <a16:creationId xmlns:a16="http://schemas.microsoft.com/office/drawing/2014/main" id="{59F0F3E6-4D2F-48D2-90E7-D53C1907A185}"/>
              </a:ext>
            </a:extLst>
          </p:cNvPr>
          <p:cNvPicPr>
            <a:picLocks noChangeAspect="1"/>
          </p:cNvPicPr>
          <p:nvPr/>
        </p:nvPicPr>
        <p:blipFill>
          <a:blip r:embed="rId17"/>
          <a:srcRect l="5233" t="5879" r="4312" b="2432"/>
          <a:stretch/>
        </p:blipFill>
        <p:spPr>
          <a:xfrm>
            <a:off x="5871478" y="8517855"/>
            <a:ext cx="1536247" cy="1101906"/>
          </a:xfrm>
          <a:prstGeom prst="rect">
            <a:avLst/>
          </a:prstGeom>
        </p:spPr>
      </p:pic>
      <p:sp>
        <p:nvSpPr>
          <p:cNvPr id="100" name="文本框 99">
            <a:extLst>
              <a:ext uri="{FF2B5EF4-FFF2-40B4-BE49-F238E27FC236}">
                <a16:creationId xmlns:a16="http://schemas.microsoft.com/office/drawing/2014/main" id="{9F73586E-5CEC-2043-FBF4-F21F26FBBB85}"/>
              </a:ext>
            </a:extLst>
          </p:cNvPr>
          <p:cNvSpPr txBox="1"/>
          <p:nvPr/>
        </p:nvSpPr>
        <p:spPr>
          <a:xfrm>
            <a:off x="5859358" y="9568807"/>
            <a:ext cx="1536247" cy="184666"/>
          </a:xfrm>
          <a:prstGeom prst="rect">
            <a:avLst/>
          </a:prstGeom>
          <a:noFill/>
        </p:spPr>
        <p:txBody>
          <a:bodyPr wrap="square" rtlCol="0">
            <a:spAutoFit/>
          </a:bodyPr>
          <a:lstStyle/>
          <a:p>
            <a:pPr algn="ctr"/>
            <a:r>
              <a:rPr lang="en-US" altLang="zh-CN" sz="600" dirty="0">
                <a:latin typeface="Arial" panose="020B0604020202020204" pitchFamily="34" charset="0"/>
                <a:ea typeface="Calibri" panose="020F0502020204030204" pitchFamily="34" charset="0"/>
                <a:cs typeface="Arial" panose="020B0604020202020204" pitchFamily="34" charset="0"/>
              </a:rPr>
              <a:t>Figure14. </a:t>
            </a:r>
            <a:r>
              <a:rPr lang="en-US" altLang="zh-CN" sz="600" dirty="0">
                <a:effectLst/>
                <a:latin typeface="Arial" panose="020B0604020202020204" pitchFamily="34" charset="0"/>
                <a:ea typeface="Calibri" panose="020F0502020204030204" pitchFamily="34" charset="0"/>
                <a:cs typeface="Arial" panose="020B0604020202020204" pitchFamily="34" charset="0"/>
              </a:rPr>
              <a:t> Detection result page</a:t>
            </a:r>
            <a:endParaRPr lang="en-GB" sz="600" dirty="0">
              <a:latin typeface="Arial" panose="020B0604020202020204" pitchFamily="34" charset="0"/>
              <a:ea typeface="Calibri" panose="020F0502020204030204" pitchFamily="34" charset="0"/>
              <a:cs typeface="Arial" panose="020B0604020202020204" pitchFamily="34" charset="0"/>
            </a:endParaRPr>
          </a:p>
        </p:txBody>
      </p:sp>
      <p:pic>
        <p:nvPicPr>
          <p:cNvPr id="101" name="图片 100">
            <a:extLst>
              <a:ext uri="{FF2B5EF4-FFF2-40B4-BE49-F238E27FC236}">
                <a16:creationId xmlns:a16="http://schemas.microsoft.com/office/drawing/2014/main" id="{64F46DB9-049D-77AF-5C32-13E8790A0876}"/>
              </a:ext>
            </a:extLst>
          </p:cNvPr>
          <p:cNvPicPr>
            <a:picLocks noChangeAspect="1"/>
          </p:cNvPicPr>
          <p:nvPr/>
        </p:nvPicPr>
        <p:blipFill>
          <a:blip r:embed="rId18"/>
          <a:srcRect l="3627" t="5178" r="3636" b="6142"/>
          <a:stretch/>
        </p:blipFill>
        <p:spPr>
          <a:xfrm>
            <a:off x="2673395" y="9727075"/>
            <a:ext cx="1622625" cy="560339"/>
          </a:xfrm>
          <a:prstGeom prst="rect">
            <a:avLst/>
          </a:prstGeom>
        </p:spPr>
      </p:pic>
      <p:sp>
        <p:nvSpPr>
          <p:cNvPr id="102" name="文本框 101">
            <a:extLst>
              <a:ext uri="{FF2B5EF4-FFF2-40B4-BE49-F238E27FC236}">
                <a16:creationId xmlns:a16="http://schemas.microsoft.com/office/drawing/2014/main" id="{66144E16-B057-5CC4-BC3A-E0E24298F97A}"/>
              </a:ext>
            </a:extLst>
          </p:cNvPr>
          <p:cNvSpPr txBox="1"/>
          <p:nvPr/>
        </p:nvSpPr>
        <p:spPr>
          <a:xfrm>
            <a:off x="2713868" y="10263409"/>
            <a:ext cx="1536247" cy="184666"/>
          </a:xfrm>
          <a:prstGeom prst="rect">
            <a:avLst/>
          </a:prstGeom>
          <a:noFill/>
        </p:spPr>
        <p:txBody>
          <a:bodyPr wrap="square" rtlCol="0">
            <a:spAutoFit/>
          </a:bodyPr>
          <a:lstStyle/>
          <a:p>
            <a:pPr algn="ctr"/>
            <a:r>
              <a:rPr lang="en-US" altLang="zh-CN" sz="600" dirty="0">
                <a:latin typeface="Arial" panose="020B0604020202020204" pitchFamily="34" charset="0"/>
                <a:ea typeface="Calibri" panose="020F0502020204030204" pitchFamily="34" charset="0"/>
                <a:cs typeface="Arial" panose="020B0604020202020204" pitchFamily="34" charset="0"/>
              </a:rPr>
              <a:t>Figure15. </a:t>
            </a:r>
            <a:r>
              <a:rPr lang="en-US" altLang="zh-CN" sz="600" dirty="0">
                <a:effectLst/>
                <a:latin typeface="Arial" panose="020B0604020202020204" pitchFamily="34" charset="0"/>
                <a:ea typeface="Calibri" panose="020F0502020204030204" pitchFamily="34" charset="0"/>
                <a:cs typeface="Arial" panose="020B0604020202020204" pitchFamily="34" charset="0"/>
              </a:rPr>
              <a:t> </a:t>
            </a:r>
            <a:r>
              <a:rPr lang="en-US" altLang="zh-CN" sz="600" dirty="0">
                <a:latin typeface="Arial" panose="020B0604020202020204" pitchFamily="34" charset="0"/>
                <a:ea typeface="Calibri" panose="020F0502020204030204" pitchFamily="34" charset="0"/>
                <a:cs typeface="Arial" panose="020B0604020202020204" pitchFamily="34" charset="0"/>
              </a:rPr>
              <a:t>Dataset information </a:t>
            </a:r>
            <a:r>
              <a:rPr lang="en-US" altLang="zh-CN" sz="600" dirty="0">
                <a:effectLst/>
                <a:latin typeface="Arial" panose="020B0604020202020204" pitchFamily="34" charset="0"/>
                <a:ea typeface="Calibri" panose="020F0502020204030204" pitchFamily="34" charset="0"/>
                <a:cs typeface="Arial" panose="020B0604020202020204" pitchFamily="34" charset="0"/>
              </a:rPr>
              <a:t>page</a:t>
            </a:r>
            <a:endParaRPr lang="en-GB" sz="600" dirty="0">
              <a:latin typeface="Arial" panose="020B0604020202020204" pitchFamily="34" charset="0"/>
              <a:ea typeface="Calibri" panose="020F0502020204030204" pitchFamily="34" charset="0"/>
              <a:cs typeface="Arial" panose="020B0604020202020204" pitchFamily="34" charset="0"/>
            </a:endParaRPr>
          </a:p>
        </p:txBody>
      </p:sp>
      <p:sp>
        <p:nvSpPr>
          <p:cNvPr id="103" name="文本框 102">
            <a:extLst>
              <a:ext uri="{FF2B5EF4-FFF2-40B4-BE49-F238E27FC236}">
                <a16:creationId xmlns:a16="http://schemas.microsoft.com/office/drawing/2014/main" id="{DF91B5D0-8180-3F18-A5C4-616D0863286C}"/>
              </a:ext>
            </a:extLst>
          </p:cNvPr>
          <p:cNvSpPr txBox="1"/>
          <p:nvPr/>
        </p:nvSpPr>
        <p:spPr>
          <a:xfrm>
            <a:off x="4221528" y="9657582"/>
            <a:ext cx="3380783" cy="830997"/>
          </a:xfrm>
          <a:prstGeom prst="rect">
            <a:avLst/>
          </a:prstGeom>
          <a:noFill/>
        </p:spPr>
        <p:txBody>
          <a:bodyPr wrap="square" rtlCol="0">
            <a:spAutoFit/>
          </a:bodyPr>
          <a:lstStyle/>
          <a:p>
            <a:r>
              <a:rPr lang="en-US" altLang="zh-CN" sz="800" dirty="0">
                <a:latin typeface="Arial" panose="020B0604020202020204" pitchFamily="34" charset="0"/>
                <a:cs typeface="Arial" panose="020B0604020202020204" pitchFamily="34" charset="0"/>
              </a:rPr>
              <a:t>The user interface (UI) is designed to showcase the proposed model. On the homepage, users can explore the website’s topic and access various functions via links. The ‘Detect Defects’ section directs users to the detection page. Scrolling down reveals the dataset section, which provides an introduction to the dataset along with a ‘Dataset Website’ button that navigates to the dataset's source. </a:t>
            </a:r>
            <a:endParaRPr lang="zh-CN" alt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9564309"/>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481</TotalTime>
  <Words>845</Words>
  <Application>Microsoft Office PowerPoint</Application>
  <PresentationFormat>自定义</PresentationFormat>
  <Paragraphs>124</Paragraphs>
  <Slides>1</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vt:i4>
      </vt:variant>
    </vt:vector>
  </HeadingPairs>
  <TitlesOfParts>
    <vt:vector size="7" baseType="lpstr">
      <vt:lpstr>等线</vt:lpstr>
      <vt:lpstr>Arial</vt:lpstr>
      <vt:lpstr>Calibri</vt:lpstr>
      <vt:lpstr>Calibri Light</vt:lpstr>
      <vt:lpstr>Garamond</vt:lpstr>
      <vt:lpstr>Office 主题​​</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 H</dc:creator>
  <cp:lastModifiedBy>芮 高</cp:lastModifiedBy>
  <cp:revision>55</cp:revision>
  <dcterms:created xsi:type="dcterms:W3CDTF">2024-04-22T10:02:04Z</dcterms:created>
  <dcterms:modified xsi:type="dcterms:W3CDTF">2025-04-30T03:41:04Z</dcterms:modified>
</cp:coreProperties>
</file>